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48.jpeg" ContentType="image/jpe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</p:sldIdLst>
  <p:sldSz cx="9753600" cy="73152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87440" y="1711440"/>
            <a:ext cx="877752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877752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428328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985280" y="1711440"/>
            <a:ext cx="428328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87440" y="291600"/>
            <a:ext cx="8777520" cy="566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985280" y="1711440"/>
            <a:ext cx="428328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87440" y="39272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428328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98528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985280" y="39272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98528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87440" y="3927240"/>
            <a:ext cx="877752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877752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87440" y="3927240"/>
            <a:ext cx="877752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98528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87440" y="39272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985280" y="39272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455280" y="17114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422760" y="17114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87440" y="39272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455280" y="39272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422760" y="39272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87440" y="1711440"/>
            <a:ext cx="877752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877752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428328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985280" y="1711440"/>
            <a:ext cx="428328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87440" y="291600"/>
            <a:ext cx="8777520" cy="566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985280" y="1711440"/>
            <a:ext cx="428328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87440" y="39272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428328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98528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985280" y="39272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98528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87440" y="3927240"/>
            <a:ext cx="877752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877752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87440" y="3927240"/>
            <a:ext cx="877752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98528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87440" y="39272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985280" y="39272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455280" y="17114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422760" y="17114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87440" y="39272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455280" y="39272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422760" y="39272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0A70EE13-24FD-47D6-8375-A54B2F2ACCFD}" type="slidenum">
              <a:rPr b="0" lang="pl-PL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&lt;numer&gt;</a:t>
            </a:fld>
            <a:endParaRPr b="0" lang="pl-PL" sz="12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87440" y="1711440"/>
            <a:ext cx="877752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7B89571B-7654-4D3A-AD5D-06941EE8A5F9}" type="slidenum">
              <a:rPr b="0" lang="pl-PL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&lt;numer&gt;</a:t>
            </a:fld>
            <a:endParaRPr b="0" lang="pl-PL" sz="12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87440" y="1711440"/>
            <a:ext cx="877752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slideLayout" Target="../slideLayouts/slideLayout14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14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slideLayout" Target="../slideLayouts/slideLayout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slideLayout" Target="../slideLayouts/slideLayout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slideLayout" Target="../slideLayouts/slideLayout14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1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1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1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1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slideLayout" Target="../slideLayouts/slideLayout1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slideLayout" Target="../slideLayouts/slideLayout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1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1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4;p13"/>
          <p:cNvGrpSpPr/>
          <p:nvPr/>
        </p:nvGrpSpPr>
        <p:grpSpPr>
          <a:xfrm>
            <a:off x="1620720" y="1375560"/>
            <a:ext cx="7409880" cy="4128480"/>
            <a:chOff x="1620720" y="1375560"/>
            <a:chExt cx="7409880" cy="4128480"/>
          </a:xfrm>
        </p:grpSpPr>
        <p:sp>
          <p:nvSpPr>
            <p:cNvPr id="83" name="Google Shape;85;p13"/>
            <p:cNvSpPr/>
            <p:nvPr/>
          </p:nvSpPr>
          <p:spPr>
            <a:xfrm rot="20993400">
              <a:off x="1590480" y="1988280"/>
              <a:ext cx="7001640" cy="279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" name="Google Shape;86;p13"/>
            <p:cNvSpPr/>
            <p:nvPr/>
          </p:nvSpPr>
          <p:spPr>
            <a:xfrm rot="20993400">
              <a:off x="1827000" y="2942640"/>
              <a:ext cx="7001640" cy="101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89000"/>
                </a:lnSpc>
                <a:tabLst>
                  <a:tab algn="l" pos="0"/>
                </a:tabLst>
              </a:pPr>
              <a:r>
                <a:rPr b="0" lang="pl-PL" sz="7510" spc="-1" strike="noStrike">
                  <a:solidFill>
                    <a:srgbClr val="1d1c1b"/>
                  </a:solidFill>
                  <a:latin typeface="Poppins ExtraBold"/>
                  <a:ea typeface="Poppins ExtraBold"/>
                </a:rPr>
                <a:t>KSeF</a:t>
              </a:r>
              <a:endParaRPr b="0" lang="pl-PL" sz="7510" spc="-1" strike="noStrike">
                <a:latin typeface="Arial"/>
              </a:endParaRPr>
            </a:p>
          </p:txBody>
        </p:sp>
        <p:sp>
          <p:nvSpPr>
            <p:cNvPr id="85" name="Google Shape;87;p13"/>
            <p:cNvSpPr/>
            <p:nvPr/>
          </p:nvSpPr>
          <p:spPr>
            <a:xfrm rot="20993400">
              <a:off x="2032560" y="4313880"/>
              <a:ext cx="7001640" cy="579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40000"/>
                </a:lnSpc>
                <a:tabLst>
                  <a:tab algn="l" pos="0"/>
                </a:tabLst>
              </a:pPr>
              <a:r>
                <a:rPr b="0" lang="pl-PL" sz="2720" spc="-1" strike="noStrike">
                  <a:solidFill>
                    <a:srgbClr val="1d1c1b"/>
                  </a:solidFill>
                  <a:latin typeface="Poppins"/>
                  <a:ea typeface="Poppins"/>
                </a:rPr>
                <a:t>Krajowy System e-Faktur</a:t>
              </a:r>
              <a:endParaRPr b="0" lang="pl-PL" sz="2720" spc="-1" strike="noStrike">
                <a:latin typeface="Arial"/>
              </a:endParaRPr>
            </a:p>
          </p:txBody>
        </p:sp>
      </p:grpSp>
      <p:sp>
        <p:nvSpPr>
          <p:cNvPr id="86" name="Google Shape;88;p13"/>
          <p:cNvSpPr/>
          <p:nvPr/>
        </p:nvSpPr>
        <p:spPr>
          <a:xfrm rot="21004800">
            <a:off x="-1320840" y="15480"/>
            <a:ext cx="2654280" cy="812268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Google Shape;89;p13"/>
          <p:cNvSpPr/>
          <p:nvPr/>
        </p:nvSpPr>
        <p:spPr>
          <a:xfrm rot="20993400">
            <a:off x="3986280" y="5455800"/>
            <a:ext cx="5825880" cy="94320"/>
          </a:xfrm>
          <a:custGeom>
            <a:avLst/>
            <a:gdLst/>
            <a:ahLst/>
            <a:rect l="l" t="t" r="r" b="b"/>
            <a:pathLst>
              <a:path w="4292707" h="69850">
                <a:moveTo>
                  <a:pt x="4001877" y="0"/>
                </a:moveTo>
                <a:lnTo>
                  <a:pt x="0" y="0"/>
                </a:lnTo>
                <a:lnTo>
                  <a:pt x="0" y="69850"/>
                </a:lnTo>
                <a:lnTo>
                  <a:pt x="4292707" y="69850"/>
                </a:lnTo>
                <a:lnTo>
                  <a:pt x="4292707" y="0"/>
                </a:lnTo>
                <a:close/>
              </a:path>
            </a:pathLst>
          </a:cu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8" name="Google Shape;90;p13" descr=""/>
          <p:cNvPicPr/>
          <p:nvPr/>
        </p:nvPicPr>
        <p:blipFill>
          <a:blip r:embed="rId1"/>
          <a:stretch/>
        </p:blipFill>
        <p:spPr>
          <a:xfrm>
            <a:off x="7871760" y="401760"/>
            <a:ext cx="1310040" cy="573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95;p14"/>
          <p:cNvGrpSpPr/>
          <p:nvPr/>
        </p:nvGrpSpPr>
        <p:grpSpPr>
          <a:xfrm>
            <a:off x="1405080" y="1434600"/>
            <a:ext cx="7349760" cy="4930560"/>
            <a:chOff x="1405080" y="1434600"/>
            <a:chExt cx="7349760" cy="4930560"/>
          </a:xfrm>
        </p:grpSpPr>
        <p:sp>
          <p:nvSpPr>
            <p:cNvPr id="90" name="Google Shape;96;p14"/>
            <p:cNvSpPr/>
            <p:nvPr/>
          </p:nvSpPr>
          <p:spPr>
            <a:xfrm rot="20995800">
              <a:off x="1425240" y="1906200"/>
              <a:ext cx="5460480" cy="713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r>
                <a:rPr b="1" lang="pl-PL" sz="4690" spc="-1" strike="noStrike">
                  <a:solidFill>
                    <a:srgbClr val="1d1c1b"/>
                  </a:solidFill>
                  <a:latin typeface="Poppins"/>
                  <a:ea typeface="Poppins"/>
                </a:rPr>
                <a:t>O NAS</a:t>
              </a:r>
              <a:endParaRPr b="0" lang="pl-PL" sz="4690" spc="-1" strike="noStrike">
                <a:latin typeface="Arial"/>
              </a:endParaRPr>
            </a:p>
          </p:txBody>
        </p:sp>
        <p:sp>
          <p:nvSpPr>
            <p:cNvPr id="91" name="Google Shape;97;p14"/>
            <p:cNvSpPr/>
            <p:nvPr/>
          </p:nvSpPr>
          <p:spPr>
            <a:xfrm rot="20995800">
              <a:off x="1671840" y="3457800"/>
              <a:ext cx="4922640" cy="435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30000"/>
                </a:lnSpc>
                <a:tabLst>
                  <a:tab algn="l" pos="0"/>
                </a:tabLst>
              </a:pPr>
              <a:r>
                <a:rPr b="1" lang="pl-PL" sz="2210" spc="-1" strike="noStrike">
                  <a:solidFill>
                    <a:srgbClr val="fc8300"/>
                  </a:solidFill>
                  <a:latin typeface="Poppins"/>
                  <a:ea typeface="Poppins"/>
                </a:rPr>
                <a:t>CENTRUM OPUS</a:t>
              </a:r>
              <a:endParaRPr b="0" lang="pl-PL" sz="2210" spc="-1" strike="noStrike">
                <a:latin typeface="Arial"/>
              </a:endParaRPr>
            </a:p>
          </p:txBody>
        </p:sp>
        <p:sp>
          <p:nvSpPr>
            <p:cNvPr id="92" name="Google Shape;98;p14"/>
            <p:cNvSpPr/>
            <p:nvPr/>
          </p:nvSpPr>
          <p:spPr>
            <a:xfrm rot="20995800">
              <a:off x="1636200" y="3697920"/>
              <a:ext cx="6991200" cy="2071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r>
                <a:rPr b="0" lang="pl-PL" sz="1800" spc="-1" strike="noStrike">
                  <a:solidFill>
                    <a:srgbClr val="000000"/>
                  </a:solidFill>
                  <a:latin typeface="Poppins"/>
                  <a:ea typeface="Poppins"/>
                </a:rPr>
                <a:t>Centrum OPUS powstało w 1999 r. z myślą o tym, by ułatwić ludziom działanie na rzecz innych. </a:t>
              </a:r>
              <a:endParaRPr b="0" lang="pl-PL" sz="18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l-PL" sz="18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tabLst>
                  <a:tab algn="l" pos="0"/>
                </a:tabLst>
              </a:pPr>
              <a:r>
                <a:rPr b="0" lang="pl-PL" sz="1800" spc="-1" strike="noStrike">
                  <a:solidFill>
                    <a:srgbClr val="000000"/>
                  </a:solidFill>
                  <a:latin typeface="Poppins"/>
                  <a:ea typeface="Poppins"/>
                </a:rPr>
                <a:t>Nic nie cieszy nas tak, jak praca z osobami, które postanowiły zmienić coś na lepsze w otaczającym nas świecie. </a:t>
              </a:r>
              <a:endParaRPr b="0" lang="pl-PL" sz="18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l-PL" sz="18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tabLst>
                  <a:tab algn="l" pos="0"/>
                </a:tabLst>
              </a:pPr>
              <a:r>
                <a:rPr b="0" lang="pl-PL" sz="1800" spc="-1" strike="noStrike">
                  <a:solidFill>
                    <a:srgbClr val="000000"/>
                  </a:solidFill>
                  <a:latin typeface="Poppins"/>
                  <a:ea typeface="Poppins"/>
                </a:rPr>
                <a:t>Działamy po to, by ułatwić Wam pracę. </a:t>
              </a:r>
              <a:endParaRPr b="0" lang="pl-PL" sz="1800" spc="-1" strike="noStrike">
                <a:latin typeface="Arial"/>
              </a:endParaRPr>
            </a:p>
          </p:txBody>
        </p:sp>
      </p:grpSp>
      <p:sp>
        <p:nvSpPr>
          <p:cNvPr id="93" name="Google Shape;99;p14"/>
          <p:cNvSpPr/>
          <p:nvPr/>
        </p:nvSpPr>
        <p:spPr>
          <a:xfrm rot="21004800">
            <a:off x="-1369800" y="-169920"/>
            <a:ext cx="2626560" cy="8290080"/>
          </a:xfrm>
          <a:prstGeom prst="rect">
            <a:avLst/>
          </a:prstGeom>
          <a:solidFill>
            <a:srgbClr val="f7cc1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Google Shape;100;p14"/>
          <p:cNvSpPr/>
          <p:nvPr/>
        </p:nvSpPr>
        <p:spPr>
          <a:xfrm>
            <a:off x="7852320" y="5073480"/>
            <a:ext cx="708120" cy="711360"/>
          </a:xfrm>
          <a:custGeom>
            <a:avLst/>
            <a:gdLst/>
            <a:ah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117;p16"/>
          <p:cNvSpPr/>
          <p:nvPr/>
        </p:nvSpPr>
        <p:spPr>
          <a:xfrm rot="20979600">
            <a:off x="8696520" y="-415440"/>
            <a:ext cx="2481480" cy="796932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96" name="Google Shape;118;p16"/>
          <p:cNvGrpSpPr/>
          <p:nvPr/>
        </p:nvGrpSpPr>
        <p:grpSpPr>
          <a:xfrm>
            <a:off x="684720" y="1699920"/>
            <a:ext cx="8300880" cy="3787560"/>
            <a:chOff x="684720" y="1699920"/>
            <a:chExt cx="8300880" cy="3787560"/>
          </a:xfrm>
        </p:grpSpPr>
        <p:sp>
          <p:nvSpPr>
            <p:cNvPr id="97" name="Google Shape;119;p16"/>
            <p:cNvSpPr/>
            <p:nvPr/>
          </p:nvSpPr>
          <p:spPr>
            <a:xfrm>
              <a:off x="684720" y="1699920"/>
              <a:ext cx="7784280" cy="714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r>
                <a:rPr b="1" lang="pl-PL" sz="4690" spc="-1" strike="noStrike">
                  <a:solidFill>
                    <a:srgbClr val="1d1c1b"/>
                  </a:solidFill>
                  <a:latin typeface="Poppins"/>
                  <a:ea typeface="Poppins"/>
                </a:rPr>
                <a:t>Czym jest KSeF?</a:t>
              </a:r>
              <a:endParaRPr b="0" lang="pl-PL" sz="4690" spc="-1" strike="noStrike">
                <a:latin typeface="Arial"/>
              </a:endParaRPr>
            </a:p>
          </p:txBody>
        </p:sp>
        <p:sp>
          <p:nvSpPr>
            <p:cNvPr id="98" name="Google Shape;120;p16"/>
            <p:cNvSpPr/>
            <p:nvPr/>
          </p:nvSpPr>
          <p:spPr>
            <a:xfrm>
              <a:off x="1201320" y="2634480"/>
              <a:ext cx="7784280" cy="1309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30000"/>
                </a:lnSpc>
                <a:tabLst>
                  <a:tab algn="l" pos="0"/>
                </a:tabLst>
              </a:pPr>
              <a:r>
                <a:rPr b="1" lang="pl-PL" sz="2210" spc="-1" strike="noStrike">
                  <a:solidFill>
                    <a:srgbClr val="01949a"/>
                  </a:solidFill>
                  <a:latin typeface="Poppins"/>
                  <a:ea typeface="Poppins"/>
                </a:rPr>
                <a:t>Krajowy System e-Faktur (KSeF) </a:t>
              </a:r>
              <a:r>
                <a:rPr b="1" lang="pl-PL" sz="2210" spc="-1" strike="noStrike">
                  <a:solidFill>
                    <a:srgbClr val="000000"/>
                  </a:solidFill>
                  <a:latin typeface="Poppins"/>
                  <a:ea typeface="Poppins"/>
                </a:rPr>
                <a:t>to platforma rządowa umożliwiająca wystawianie, odbieranie i archiwizowanie faktur ustrukturyzowanych.</a:t>
              </a:r>
              <a:endParaRPr b="0" lang="pl-PL" sz="2210" spc="-1" strike="noStrike">
                <a:latin typeface="Arial"/>
              </a:endParaRPr>
            </a:p>
          </p:txBody>
        </p:sp>
        <p:sp>
          <p:nvSpPr>
            <p:cNvPr id="99" name="Google Shape;121;p16"/>
            <p:cNvSpPr/>
            <p:nvPr/>
          </p:nvSpPr>
          <p:spPr>
            <a:xfrm>
              <a:off x="816840" y="4694400"/>
              <a:ext cx="7784280" cy="793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30000"/>
                </a:lnSpc>
                <a:tabLst>
                  <a:tab algn="l" pos="0"/>
                </a:tabLst>
              </a:pPr>
              <a:r>
                <a:rPr b="0" lang="pl-PL" sz="2000" spc="-1" strike="noStrike">
                  <a:solidFill>
                    <a:srgbClr val="1d1c1b"/>
                  </a:solidFill>
                  <a:latin typeface="Poppins"/>
                  <a:ea typeface="Poppins"/>
                </a:rPr>
                <a:t>Każda faktura otrzymuje unikalny numer identyfikacyjny,        a dane automatycznie trafiają do administracji skarbowej</a:t>
              </a:r>
              <a:endParaRPr b="0" lang="pl-PL" sz="2000" spc="-1" strike="noStrike">
                <a:latin typeface="Arial"/>
              </a:endParaRPr>
            </a:p>
          </p:txBody>
        </p:sp>
      </p:grpSp>
      <p:grpSp>
        <p:nvGrpSpPr>
          <p:cNvPr id="100" name="Google Shape;122;p16"/>
          <p:cNvGrpSpPr/>
          <p:nvPr/>
        </p:nvGrpSpPr>
        <p:grpSpPr>
          <a:xfrm>
            <a:off x="366120" y="291960"/>
            <a:ext cx="730800" cy="1193400"/>
            <a:chOff x="366120" y="291960"/>
            <a:chExt cx="730800" cy="1193400"/>
          </a:xfrm>
        </p:grpSpPr>
        <p:sp>
          <p:nvSpPr>
            <p:cNvPr id="101" name="Google Shape;123;p16"/>
            <p:cNvSpPr/>
            <p:nvPr/>
          </p:nvSpPr>
          <p:spPr>
            <a:xfrm rot="4527600">
              <a:off x="421200" y="347040"/>
              <a:ext cx="505080" cy="5050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2" name="Google Shape;124;p16"/>
            <p:cNvSpPr/>
            <p:nvPr/>
          </p:nvSpPr>
          <p:spPr>
            <a:xfrm rot="15563400">
              <a:off x="443880" y="964080"/>
              <a:ext cx="480960" cy="48096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103" name="Google Shape;125;p16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403920" y="322560"/>
              <a:ext cx="693000" cy="11628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04" name="pole tekstowe 1"/>
          <p:cNvSpPr/>
          <p:nvPr/>
        </p:nvSpPr>
        <p:spPr>
          <a:xfrm>
            <a:off x="981720" y="5835240"/>
            <a:ext cx="7784280" cy="30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  <a:ea typeface="Arial"/>
              </a:rPr>
              <a:t>KSeF działa od 2022 roku w formule dobrowolnej, jednak od 2026 roku staje się obowiązkowy</a:t>
            </a:r>
            <a:endParaRPr b="0" lang="pl-PL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30;p17"/>
          <p:cNvSpPr/>
          <p:nvPr/>
        </p:nvSpPr>
        <p:spPr>
          <a:xfrm>
            <a:off x="1065240" y="1038600"/>
            <a:ext cx="7842600" cy="57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pl-PL" sz="3800" spc="-1" strike="noStrike">
                <a:solidFill>
                  <a:srgbClr val="1d1c1b"/>
                </a:solidFill>
                <a:latin typeface="Poppins"/>
                <a:ea typeface="Poppins"/>
              </a:rPr>
              <a:t>Cel wprowadzenia systemu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106" name="Google Shape;131;p17"/>
          <p:cNvSpPr/>
          <p:nvPr/>
        </p:nvSpPr>
        <p:spPr>
          <a:xfrm rot="20979600">
            <a:off x="-1095840" y="-90720"/>
            <a:ext cx="2441160" cy="7704720"/>
          </a:xfrm>
          <a:prstGeom prst="rect">
            <a:avLst/>
          </a:prstGeom>
          <a:solidFill>
            <a:srgbClr val="f7cc1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7" name="Google Shape;138;p17"/>
          <p:cNvSpPr/>
          <p:nvPr/>
        </p:nvSpPr>
        <p:spPr>
          <a:xfrm>
            <a:off x="1659240" y="2995200"/>
            <a:ext cx="7842600" cy="175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343080" indent="-34308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1949a"/>
                </a:solidFill>
                <a:latin typeface="Poppins"/>
                <a:ea typeface="Poppins"/>
              </a:rPr>
              <a:t>Pełna cyfryzacja obiegu dokumentów;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1949a"/>
                </a:solidFill>
                <a:latin typeface="Poppins"/>
                <a:ea typeface="Poppins"/>
              </a:rPr>
              <a:t>Uproszczenie rozliczeń podatkowych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1949a"/>
                </a:solidFill>
                <a:latin typeface="Poppins"/>
                <a:ea typeface="Poppins"/>
              </a:rPr>
              <a:t>Uszczelnienie systemu VAT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1949a"/>
                </a:solidFill>
                <a:latin typeface="Poppins"/>
                <a:ea typeface="Poppins"/>
              </a:rPr>
              <a:t>Ograniczenie wyłudzeń i błędów w fakturowaniu</a:t>
            </a:r>
            <a:endParaRPr b="0" lang="pl-PL" sz="2400" spc="-1" strike="noStrike">
              <a:latin typeface="Arial"/>
            </a:endParaRPr>
          </a:p>
        </p:txBody>
      </p:sp>
      <p:grpSp>
        <p:nvGrpSpPr>
          <p:cNvPr id="108" name="Google Shape;139;p17"/>
          <p:cNvGrpSpPr/>
          <p:nvPr/>
        </p:nvGrpSpPr>
        <p:grpSpPr>
          <a:xfrm>
            <a:off x="8656560" y="135000"/>
            <a:ext cx="730800" cy="1193040"/>
            <a:chOff x="8656560" y="135000"/>
            <a:chExt cx="730800" cy="1193040"/>
          </a:xfrm>
        </p:grpSpPr>
        <p:sp>
          <p:nvSpPr>
            <p:cNvPr id="109" name="Google Shape;140;p17"/>
            <p:cNvSpPr/>
            <p:nvPr/>
          </p:nvSpPr>
          <p:spPr>
            <a:xfrm rot="4527600">
              <a:off x="8711640" y="190080"/>
              <a:ext cx="505080" cy="5050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0" name="Google Shape;141;p17"/>
            <p:cNvSpPr/>
            <p:nvPr/>
          </p:nvSpPr>
          <p:spPr>
            <a:xfrm rot="15563400">
              <a:off x="8734680" y="806760"/>
              <a:ext cx="480960" cy="48096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111" name="Google Shape;142;p17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8694360" y="165240"/>
              <a:ext cx="693000" cy="1162800"/>
            </a:xfrm>
            <a:prstGeom prst="rect">
              <a:avLst/>
            </a:prstGeom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c83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85;p21"/>
          <p:cNvGrpSpPr/>
          <p:nvPr/>
        </p:nvGrpSpPr>
        <p:grpSpPr>
          <a:xfrm>
            <a:off x="544320" y="786600"/>
            <a:ext cx="8664840" cy="5078520"/>
            <a:chOff x="544320" y="786600"/>
            <a:chExt cx="8664840" cy="5078520"/>
          </a:xfrm>
        </p:grpSpPr>
        <p:sp>
          <p:nvSpPr>
            <p:cNvPr id="113" name="Google Shape;186;p21"/>
            <p:cNvSpPr/>
            <p:nvPr/>
          </p:nvSpPr>
          <p:spPr>
            <a:xfrm>
              <a:off x="544320" y="786600"/>
              <a:ext cx="6161040" cy="2855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l-PL" sz="18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tabLst>
                  <a:tab algn="l" pos="0"/>
                </a:tabLst>
              </a:pPr>
              <a:r>
                <a:rPr b="1" lang="pl-PL" sz="4690" spc="-1" strike="noStrike">
                  <a:solidFill>
                    <a:srgbClr val="000000"/>
                  </a:solidFill>
                  <a:latin typeface="Poppins"/>
                  <a:ea typeface="Poppins"/>
                </a:rPr>
                <a:t>Ważne daty – wystawianie faktur</a:t>
              </a:r>
              <a:endParaRPr b="0" lang="pl-PL" sz="4690" spc="-1" strike="noStrike">
                <a:latin typeface="Arial"/>
              </a:endParaRPr>
            </a:p>
          </p:txBody>
        </p:sp>
        <p:sp>
          <p:nvSpPr>
            <p:cNvPr id="114" name="Google Shape;187;p21"/>
            <p:cNvSpPr/>
            <p:nvPr/>
          </p:nvSpPr>
          <p:spPr>
            <a:xfrm>
              <a:off x="544320" y="3208680"/>
              <a:ext cx="8664840" cy="2656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 marL="343080" indent="-343080">
                <a:lnSpc>
                  <a:spcPct val="130000"/>
                </a:lnSpc>
                <a:buClr>
                  <a:srgbClr val="000000"/>
                </a:buClr>
                <a:buFont typeface="Wingdings" charset="2"/>
                <a:buChar char=""/>
              </a:pPr>
              <a:r>
                <a:rPr b="1" lang="pl-PL" sz="2210" spc="-1" strike="noStrike">
                  <a:solidFill>
                    <a:srgbClr val="000000"/>
                  </a:solidFill>
                  <a:latin typeface="Poppins"/>
                  <a:ea typeface="Poppins"/>
                </a:rPr>
                <a:t>1 LUTY 2026 – </a:t>
              </a:r>
              <a:r>
                <a:rPr b="0" lang="pl-PL" sz="2210" spc="-1" strike="noStrike">
                  <a:solidFill>
                    <a:srgbClr val="000000"/>
                  </a:solidFill>
                  <a:latin typeface="Poppins"/>
                  <a:ea typeface="Poppins"/>
                </a:rPr>
                <a:t>firmy z obrotem powyżej 200 mln zł w 2024 r.</a:t>
              </a:r>
              <a:endParaRPr b="0" lang="pl-PL" sz="2210" spc="-1" strike="noStrike">
                <a:latin typeface="Arial"/>
              </a:endParaRPr>
            </a:p>
            <a:p>
              <a:pPr marL="343080" indent="-343080">
                <a:lnSpc>
                  <a:spcPct val="130000"/>
                </a:lnSpc>
                <a:buClr>
                  <a:srgbClr val="000000"/>
                </a:buClr>
                <a:buFont typeface="Wingdings" charset="2"/>
                <a:buChar char=""/>
              </a:pPr>
              <a:r>
                <a:rPr b="1" lang="pl-PL" sz="2210" spc="-1" strike="noStrike">
                  <a:solidFill>
                    <a:srgbClr val="000000"/>
                  </a:solidFill>
                  <a:latin typeface="Poppins"/>
                  <a:ea typeface="Poppins"/>
                </a:rPr>
                <a:t>1 KWIETNIA 2026 </a:t>
              </a:r>
              <a:r>
                <a:rPr b="0" lang="pl-PL" sz="2210" spc="-1" strike="noStrike">
                  <a:solidFill>
                    <a:srgbClr val="000000"/>
                  </a:solidFill>
                  <a:latin typeface="Poppins"/>
                  <a:ea typeface="Poppins"/>
                </a:rPr>
                <a:t>– pozostali przedsiębiorcy, w tym jednoosobowe działalności gospodarcze oraz </a:t>
              </a:r>
              <a:r>
                <a:rPr b="1" lang="pl-PL" sz="2400" spc="-1" strike="noStrike">
                  <a:solidFill>
                    <a:srgbClr val="000000"/>
                  </a:solidFill>
                  <a:latin typeface="Poppins"/>
                  <a:ea typeface="Poppins"/>
                </a:rPr>
                <a:t>NGO</a:t>
              </a:r>
              <a:endParaRPr b="0" lang="pl-PL" sz="2400" spc="-1" strike="noStrike">
                <a:latin typeface="Arial"/>
              </a:endParaRPr>
            </a:p>
            <a:p>
              <a:pPr marL="343080" indent="-343080">
                <a:lnSpc>
                  <a:spcPct val="130000"/>
                </a:lnSpc>
                <a:buClr>
                  <a:srgbClr val="000000"/>
                </a:buClr>
                <a:buFont typeface="Wingdings" charset="2"/>
                <a:buChar char=""/>
              </a:pPr>
              <a:r>
                <a:rPr b="1" lang="pl-PL" sz="2210" spc="-1" strike="noStrike">
                  <a:solidFill>
                    <a:srgbClr val="000000"/>
                  </a:solidFill>
                  <a:latin typeface="Poppins"/>
                  <a:ea typeface="Poppins"/>
                </a:rPr>
                <a:t>1 STYCZEŃ 2027 </a:t>
              </a:r>
              <a:r>
                <a:rPr b="0" lang="pl-PL" sz="2210" spc="-1" strike="noStrike">
                  <a:solidFill>
                    <a:srgbClr val="000000"/>
                  </a:solidFill>
                  <a:latin typeface="Poppins"/>
                  <a:ea typeface="Poppins"/>
                </a:rPr>
                <a:t>– firmy, które nie przekraczają wartości sprzedaży 10 tysięcy zł miesięcznie</a:t>
              </a:r>
              <a:endParaRPr b="0" lang="pl-PL" sz="2210" spc="-1" strike="noStrike">
                <a:latin typeface="Arial"/>
              </a:endParaRPr>
            </a:p>
          </p:txBody>
        </p:sp>
      </p:grpSp>
      <p:sp>
        <p:nvSpPr>
          <p:cNvPr id="115" name="Google Shape;189;p21"/>
          <p:cNvSpPr/>
          <p:nvPr/>
        </p:nvSpPr>
        <p:spPr>
          <a:xfrm rot="20979600">
            <a:off x="9153360" y="-431280"/>
            <a:ext cx="2281680" cy="813240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17" name="Google Shape;242;p25"/>
          <p:cNvGrpSpPr/>
          <p:nvPr/>
        </p:nvGrpSpPr>
        <p:grpSpPr>
          <a:xfrm>
            <a:off x="420840" y="281880"/>
            <a:ext cx="1035720" cy="1690560"/>
            <a:chOff x="420840" y="281880"/>
            <a:chExt cx="1035720" cy="1690560"/>
          </a:xfrm>
        </p:grpSpPr>
        <p:sp>
          <p:nvSpPr>
            <p:cNvPr id="118" name="Google Shape;243;p25"/>
            <p:cNvSpPr/>
            <p:nvPr/>
          </p:nvSpPr>
          <p:spPr>
            <a:xfrm rot="4527600">
              <a:off x="498960" y="36000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" name="Google Shape;244;p25"/>
            <p:cNvSpPr/>
            <p:nvPr/>
          </p:nvSpPr>
          <p:spPr>
            <a:xfrm rot="15563400">
              <a:off x="531360" y="123372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120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474480" y="32472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21" name="pole tekstowe 1"/>
          <p:cNvSpPr/>
          <p:nvPr/>
        </p:nvSpPr>
        <p:spPr>
          <a:xfrm>
            <a:off x="1875960" y="876600"/>
            <a:ext cx="7041600" cy="24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Tymczasowe odstępstwa od obowiązku wystawiania faktur w KSeF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122" name="pole tekstowe 2"/>
          <p:cNvSpPr/>
          <p:nvPr/>
        </p:nvSpPr>
        <p:spPr>
          <a:xfrm>
            <a:off x="1131120" y="2997720"/>
            <a:ext cx="8785440" cy="301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Na mocy art. 145 l ustawy o VAT w okresie </a:t>
            </a:r>
            <a:r>
              <a:rPr b="1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od 1 lutego 2026 do 31 grudnia 2026 roku</a:t>
            </a: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 podatnicy obowiązani są do wystawiania faktur ustrukturyzowanych dokonujący czynności dokumentowanych fakturami uproszczonymi (o wartości do 450 zł lub 100 EUR) w tym paragonami fiskalnymi uznawanymi za faktury</a:t>
            </a:r>
            <a:r>
              <a:rPr b="1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, mogą wystawić faktury elektroniczne lub faktury w postaci papierowej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74;p20"/>
          <p:cNvSpPr/>
          <p:nvPr/>
        </p:nvSpPr>
        <p:spPr>
          <a:xfrm rot="21004800">
            <a:off x="-410400" y="-964080"/>
            <a:ext cx="4014000" cy="870660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Google Shape;175;p20"/>
          <p:cNvSpPr/>
          <p:nvPr/>
        </p:nvSpPr>
        <p:spPr>
          <a:xfrm>
            <a:off x="786240" y="617040"/>
            <a:ext cx="1262880" cy="1268640"/>
          </a:xfrm>
          <a:custGeom>
            <a:avLst/>
            <a:gdLst/>
            <a:ah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7cc1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Google Shape;176;p20"/>
          <p:cNvSpPr/>
          <p:nvPr/>
        </p:nvSpPr>
        <p:spPr>
          <a:xfrm rot="21003600">
            <a:off x="6064200" y="6539400"/>
            <a:ext cx="3186720" cy="90720"/>
          </a:xfrm>
          <a:custGeom>
            <a:avLst/>
            <a:gdLst/>
            <a:ahLst/>
            <a:rect l="l" t="t" r="r" b="b"/>
            <a:pathLst>
              <a:path w="2446019" h="69850">
                <a:moveTo>
                  <a:pt x="2155189" y="0"/>
                </a:moveTo>
                <a:lnTo>
                  <a:pt x="0" y="0"/>
                </a:lnTo>
                <a:lnTo>
                  <a:pt x="0" y="69850"/>
                </a:lnTo>
                <a:lnTo>
                  <a:pt x="2446019" y="69850"/>
                </a:lnTo>
                <a:lnTo>
                  <a:pt x="2446019" y="0"/>
                </a:lnTo>
                <a:close/>
              </a:path>
            </a:pathLst>
          </a:custGeom>
          <a:solidFill>
            <a:srgbClr val="01949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26" name="Google Shape;177;p20"/>
          <p:cNvGrpSpPr/>
          <p:nvPr/>
        </p:nvGrpSpPr>
        <p:grpSpPr>
          <a:xfrm>
            <a:off x="1904040" y="1515600"/>
            <a:ext cx="7710840" cy="2973600"/>
            <a:chOff x="1904040" y="1515600"/>
            <a:chExt cx="7710840" cy="2973600"/>
          </a:xfrm>
        </p:grpSpPr>
        <p:sp>
          <p:nvSpPr>
            <p:cNvPr id="127" name="Google Shape;178;p20"/>
            <p:cNvSpPr/>
            <p:nvPr/>
          </p:nvSpPr>
          <p:spPr>
            <a:xfrm>
              <a:off x="2477160" y="1515600"/>
              <a:ext cx="5797080" cy="142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r>
                <a:rPr b="1" lang="pl-PL" sz="4690" spc="-1" strike="noStrike">
                  <a:solidFill>
                    <a:srgbClr val="000000"/>
                  </a:solidFill>
                  <a:latin typeface="Poppins"/>
                  <a:ea typeface="Poppins"/>
                </a:rPr>
                <a:t>Ważne daty – odbieranie faktur</a:t>
              </a:r>
              <a:endParaRPr b="0" lang="pl-PL" sz="4690" spc="-1" strike="noStrike">
                <a:latin typeface="Arial"/>
              </a:endParaRPr>
            </a:p>
          </p:txBody>
        </p:sp>
        <p:sp>
          <p:nvSpPr>
            <p:cNvPr id="128" name="Google Shape;180;p20"/>
            <p:cNvSpPr/>
            <p:nvPr/>
          </p:nvSpPr>
          <p:spPr>
            <a:xfrm>
              <a:off x="1904040" y="3175560"/>
              <a:ext cx="7710840" cy="1313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30000"/>
                </a:lnSpc>
                <a:tabLst>
                  <a:tab algn="l" pos="0"/>
                </a:tabLst>
              </a:pPr>
              <a:r>
                <a:rPr b="1" lang="pl-PL" sz="2210" spc="-1" strike="noStrike">
                  <a:solidFill>
                    <a:srgbClr val="1d1c1b"/>
                  </a:solidFill>
                  <a:latin typeface="Poppins"/>
                  <a:ea typeface="Poppins"/>
                </a:rPr>
                <a:t>1 LUTY 2026 </a:t>
              </a:r>
              <a:r>
                <a:rPr b="0" lang="pl-PL" sz="2210" spc="-1" strike="noStrike">
                  <a:solidFill>
                    <a:srgbClr val="1d1c1b"/>
                  </a:solidFill>
                  <a:latin typeface="Poppins"/>
                  <a:ea typeface="Poppins"/>
                </a:rPr>
                <a:t>– firmy i </a:t>
              </a:r>
              <a:r>
                <a:rPr b="1" lang="pl-PL" sz="2210" spc="-1" strike="noStrike">
                  <a:solidFill>
                    <a:srgbClr val="1d1c1b"/>
                  </a:solidFill>
                  <a:latin typeface="Poppins"/>
                  <a:ea typeface="Poppins"/>
                </a:rPr>
                <a:t>organizacje pozarządowe </a:t>
              </a:r>
              <a:r>
                <a:rPr b="0" lang="pl-PL" sz="2210" spc="-1" strike="noStrike">
                  <a:solidFill>
                    <a:srgbClr val="1d1c1b"/>
                  </a:solidFill>
                  <a:latin typeface="Poppins"/>
                  <a:ea typeface="Poppins"/>
                </a:rPr>
                <a:t>niezależnie od wielkości będą musiały odbierać faktury przez KSeF.</a:t>
              </a:r>
              <a:endParaRPr b="0" lang="pl-PL" sz="2210" spc="-1" strike="noStrike">
                <a:latin typeface="Arial"/>
              </a:endParaRPr>
            </a:p>
          </p:txBody>
        </p:sp>
      </p:grpSp>
      <p:sp>
        <p:nvSpPr>
          <p:cNvPr id="129" name="pole tekstowe 1"/>
          <p:cNvSpPr/>
          <p:nvPr/>
        </p:nvSpPr>
        <p:spPr>
          <a:xfrm>
            <a:off x="6427440" y="3838680"/>
            <a:ext cx="2459880" cy="31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0000" spc="-1" strike="noStrike">
                <a:solidFill>
                  <a:srgbClr val="ff0000"/>
                </a:solidFill>
                <a:latin typeface="Book Antiqua"/>
                <a:ea typeface="Arial"/>
              </a:rPr>
              <a:t>!!!</a:t>
            </a:r>
            <a:endParaRPr b="0" lang="pl-PL" sz="20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326;p34" descr=""/>
          <p:cNvPicPr/>
          <p:nvPr/>
        </p:nvPicPr>
        <p:blipFill>
          <a:blip r:embed="rId1"/>
          <a:stretch/>
        </p:blipFill>
        <p:spPr>
          <a:xfrm>
            <a:off x="309240" y="2812680"/>
            <a:ext cx="3943440" cy="4351680"/>
          </a:xfrm>
          <a:prstGeom prst="rect">
            <a:avLst/>
          </a:prstGeom>
          <a:ln w="0">
            <a:noFill/>
          </a:ln>
        </p:spPr>
      </p:pic>
      <p:sp>
        <p:nvSpPr>
          <p:cNvPr id="131" name="pole tekstowe 1"/>
          <p:cNvSpPr/>
          <p:nvPr/>
        </p:nvSpPr>
        <p:spPr>
          <a:xfrm>
            <a:off x="735120" y="782280"/>
            <a:ext cx="8229240" cy="100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000" spc="-1" strike="noStrike">
                <a:solidFill>
                  <a:srgbClr val="000000"/>
                </a:solidFill>
                <a:latin typeface="Poppins"/>
                <a:ea typeface="Arial"/>
              </a:rPr>
              <a:t>Czy kiedykolwiek wystawiono na Waszą organizację:</a:t>
            </a:r>
            <a:endParaRPr b="0" lang="pl-PL" sz="3000" spc="-1" strike="noStrike">
              <a:latin typeface="Arial"/>
            </a:endParaRPr>
          </a:p>
        </p:txBody>
      </p:sp>
      <p:sp>
        <p:nvSpPr>
          <p:cNvPr id="132" name="pole tekstowe 2"/>
          <p:cNvSpPr/>
          <p:nvPr/>
        </p:nvSpPr>
        <p:spPr>
          <a:xfrm>
            <a:off x="4458960" y="2158560"/>
            <a:ext cx="4439520" cy="338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Fakturę na stacji paliw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Fakturę za energię elektryczną, gaz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Fakturę za Internet, telefon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Fakturę od JST za najem</a:t>
            </a:r>
            <a:endParaRPr b="0" lang="pl-PL" sz="2400" spc="-1" strike="noStrike">
              <a:latin typeface="Arial"/>
            </a:endParaRPr>
          </a:p>
        </p:txBody>
      </p:sp>
      <p:sp>
        <p:nvSpPr>
          <p:cNvPr id="133" name="pole tekstowe 3"/>
          <p:cNvSpPr/>
          <p:nvPr/>
        </p:nvSpPr>
        <p:spPr>
          <a:xfrm>
            <a:off x="7927560" y="2072520"/>
            <a:ext cx="1176840" cy="31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0000" spc="-1" strike="noStrike">
                <a:solidFill>
                  <a:srgbClr val="ff0000"/>
                </a:solidFill>
                <a:latin typeface="Arial"/>
                <a:ea typeface="Arial"/>
              </a:rPr>
              <a:t>?</a:t>
            </a:r>
            <a:endParaRPr b="0" lang="pl-PL" sz="20000" spc="-1" strike="noStrike">
              <a:latin typeface="Arial"/>
            </a:endParaRPr>
          </a:p>
        </p:txBody>
      </p:sp>
      <p:sp>
        <p:nvSpPr>
          <p:cNvPr id="134" name="pole tekstowe 4"/>
          <p:cNvSpPr/>
          <p:nvPr/>
        </p:nvSpPr>
        <p:spPr>
          <a:xfrm>
            <a:off x="4034520" y="6033240"/>
            <a:ext cx="5165640" cy="82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  <a:ea typeface="Arial"/>
              </a:rPr>
              <a:t>Jeśli tak to oznacza, że z KSeF będziesz korzystać już </a:t>
            </a:r>
            <a:r>
              <a:rPr b="1" lang="pl-PL" sz="2400" spc="-1" strike="noStrike">
                <a:solidFill>
                  <a:srgbClr val="ff0000"/>
                </a:solidFill>
                <a:latin typeface="Arial"/>
                <a:ea typeface="Arial"/>
              </a:rPr>
              <a:t>1 LUTEGO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341;p37" descr=""/>
          <p:cNvPicPr/>
          <p:nvPr/>
        </p:nvPicPr>
        <p:blipFill>
          <a:blip r:embed="rId1"/>
          <a:stretch/>
        </p:blipFill>
        <p:spPr>
          <a:xfrm>
            <a:off x="5873040" y="2053800"/>
            <a:ext cx="3307680" cy="5261040"/>
          </a:xfrm>
          <a:prstGeom prst="rect">
            <a:avLst/>
          </a:prstGeom>
          <a:ln w="0">
            <a:noFill/>
          </a:ln>
        </p:spPr>
      </p:pic>
      <p:grpSp>
        <p:nvGrpSpPr>
          <p:cNvPr id="136" name="Google Shape;242;p25"/>
          <p:cNvGrpSpPr/>
          <p:nvPr/>
        </p:nvGrpSpPr>
        <p:grpSpPr>
          <a:xfrm>
            <a:off x="420840" y="281880"/>
            <a:ext cx="1035720" cy="1690560"/>
            <a:chOff x="420840" y="281880"/>
            <a:chExt cx="1035720" cy="1690560"/>
          </a:xfrm>
        </p:grpSpPr>
        <p:sp>
          <p:nvSpPr>
            <p:cNvPr id="137" name="Google Shape;243;p25"/>
            <p:cNvSpPr/>
            <p:nvPr/>
          </p:nvSpPr>
          <p:spPr>
            <a:xfrm rot="4527600">
              <a:off x="498960" y="36000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" name="Google Shape;244;p25"/>
            <p:cNvSpPr/>
            <p:nvPr/>
          </p:nvSpPr>
          <p:spPr>
            <a:xfrm rot="15563400">
              <a:off x="531360" y="123372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139" name="Google Shape;245;p25" descr=""/>
            <p:cNvPicPr/>
            <p:nvPr/>
          </p:nvPicPr>
          <p:blipFill>
            <a:blip r:embed="rId2"/>
            <a:srcRect l="0" t="0" r="73818" b="0"/>
            <a:stretch/>
          </p:blipFill>
          <p:spPr>
            <a:xfrm>
              <a:off x="474480" y="32472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40" name="pole tekstowe 1"/>
          <p:cNvSpPr/>
          <p:nvPr/>
        </p:nvSpPr>
        <p:spPr>
          <a:xfrm>
            <a:off x="2045520" y="650520"/>
            <a:ext cx="7135200" cy="124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KSeF – co trzeba wiedzieć?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141" name="pole tekstowe 6"/>
          <p:cNvSpPr/>
          <p:nvPr/>
        </p:nvSpPr>
        <p:spPr>
          <a:xfrm>
            <a:off x="1646640" y="1419480"/>
            <a:ext cx="7578360" cy="11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Od przyszłego roku wszystkie firmy będą wystawiać i otrzymywać faktury wyłącznie przez Krajowy System e-Faktur</a:t>
            </a:r>
            <a:endParaRPr b="0" lang="pl-PL" sz="2400" spc="-1" strike="noStrike">
              <a:latin typeface="Arial"/>
            </a:endParaRPr>
          </a:p>
        </p:txBody>
      </p:sp>
      <p:sp>
        <p:nvSpPr>
          <p:cNvPr id="142" name="pole tekstowe 7"/>
          <p:cNvSpPr/>
          <p:nvPr/>
        </p:nvSpPr>
        <p:spPr>
          <a:xfrm>
            <a:off x="474480" y="2878920"/>
            <a:ext cx="5896800" cy="374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 u="sng">
                <a:solidFill>
                  <a:srgbClr val="000000"/>
                </a:solidFill>
                <a:uFillTx/>
                <a:latin typeface="Poppins"/>
                <a:ea typeface="Arial"/>
              </a:rPr>
              <a:t>To oznacza konieczność: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Wdrożenie odpowiedniego oprogramowania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Nadawania uprawnień do odbioru faktur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Przeszkolenia osób odpowiedzialnych za księgowość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Dostosowania programów księgowych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Dostosowania obiegu dokumentów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44" name="Google Shape;242;p25"/>
          <p:cNvGrpSpPr/>
          <p:nvPr/>
        </p:nvGrpSpPr>
        <p:grpSpPr>
          <a:xfrm>
            <a:off x="420840" y="281880"/>
            <a:ext cx="1035720" cy="1690560"/>
            <a:chOff x="420840" y="281880"/>
            <a:chExt cx="1035720" cy="1690560"/>
          </a:xfrm>
        </p:grpSpPr>
        <p:sp>
          <p:nvSpPr>
            <p:cNvPr id="145" name="Google Shape;243;p25"/>
            <p:cNvSpPr/>
            <p:nvPr/>
          </p:nvSpPr>
          <p:spPr>
            <a:xfrm rot="4527600">
              <a:off x="498960" y="36000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" name="Google Shape;244;p25"/>
            <p:cNvSpPr/>
            <p:nvPr/>
          </p:nvSpPr>
          <p:spPr>
            <a:xfrm rot="15563400">
              <a:off x="531360" y="123372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147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474480" y="32472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48" name="pole tekstowe 1"/>
          <p:cNvSpPr/>
          <p:nvPr/>
        </p:nvSpPr>
        <p:spPr>
          <a:xfrm>
            <a:off x="2111760" y="725760"/>
            <a:ext cx="6815160" cy="66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KSeF – Krok 1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149" name="pole tekstowe 2"/>
          <p:cNvSpPr/>
          <p:nvPr/>
        </p:nvSpPr>
        <p:spPr>
          <a:xfrm>
            <a:off x="1734480" y="1545840"/>
            <a:ext cx="8018640" cy="155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3200" spc="-1" strike="noStrike">
                <a:solidFill>
                  <a:srgbClr val="000000"/>
                </a:solidFill>
                <a:latin typeface="Poppins"/>
                <a:ea typeface="Arial"/>
              </a:rPr>
              <a:t>Sprawdź kiedy Twoje NGO musi korzystać z KSeF do wystawiania faktur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150" name="pole tekstowe 3"/>
          <p:cNvSpPr/>
          <p:nvPr/>
        </p:nvSpPr>
        <p:spPr>
          <a:xfrm>
            <a:off x="989280" y="3080160"/>
            <a:ext cx="7164000" cy="30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Od 1 lutego 2026 – obowiązek dużych firm (obrót &gt; 200 mln zł w 2024),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Od 1 kwietnia 2026 – obowiązek dla pozostałych podatników VAT, w tym JDG, MŚP i NGO (z wyjątkami!),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Od 1 stycznia 2027 – najmniejsze firmy (sprzedaż dokumentowana fakturami &lt; 10 tys. zł miesięcznie)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52" name="Google Shape;242;p25"/>
          <p:cNvGrpSpPr/>
          <p:nvPr/>
        </p:nvGrpSpPr>
        <p:grpSpPr>
          <a:xfrm>
            <a:off x="420840" y="281880"/>
            <a:ext cx="1035720" cy="1690560"/>
            <a:chOff x="420840" y="281880"/>
            <a:chExt cx="1035720" cy="1690560"/>
          </a:xfrm>
        </p:grpSpPr>
        <p:sp>
          <p:nvSpPr>
            <p:cNvPr id="153" name="Google Shape;243;p25"/>
            <p:cNvSpPr/>
            <p:nvPr/>
          </p:nvSpPr>
          <p:spPr>
            <a:xfrm rot="4527600">
              <a:off x="498960" y="36000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" name="Google Shape;244;p25"/>
            <p:cNvSpPr/>
            <p:nvPr/>
          </p:nvSpPr>
          <p:spPr>
            <a:xfrm rot="15563400">
              <a:off x="531360" y="123372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155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474480" y="32472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56" name="pole tekstowe 1"/>
          <p:cNvSpPr/>
          <p:nvPr/>
        </p:nvSpPr>
        <p:spPr>
          <a:xfrm>
            <a:off x="2111760" y="725760"/>
            <a:ext cx="6815160" cy="66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KSeF – Krok 2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157" name="pole tekstowe 2"/>
          <p:cNvSpPr/>
          <p:nvPr/>
        </p:nvSpPr>
        <p:spPr>
          <a:xfrm>
            <a:off x="1734480" y="1545840"/>
            <a:ext cx="8018640" cy="57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3200" spc="-1" strike="noStrike">
                <a:solidFill>
                  <a:srgbClr val="000000"/>
                </a:solidFill>
                <a:latin typeface="Poppins"/>
                <a:ea typeface="Arial"/>
              </a:rPr>
              <a:t>Wybierz sposób korzystania z KSeF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158" name="pole tekstowe 3"/>
          <p:cNvSpPr/>
          <p:nvPr/>
        </p:nvSpPr>
        <p:spPr>
          <a:xfrm>
            <a:off x="989280" y="3080160"/>
            <a:ext cx="7164000" cy="155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Darmowe narzędzia MF: Aplikacja podatnika KSeF, e-mikrofirma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Komercyjne programy dostępne na rynku zintegrowane z KSeF 2.0</a:t>
            </a:r>
            <a:endParaRPr b="0" lang="pl-PL" sz="2400" spc="-1" strike="noStrike">
              <a:latin typeface="Arial"/>
            </a:endParaRPr>
          </a:p>
        </p:txBody>
      </p:sp>
      <p:sp>
        <p:nvSpPr>
          <p:cNvPr id="159" name="pole tekstowe 4"/>
          <p:cNvSpPr/>
          <p:nvPr/>
        </p:nvSpPr>
        <p:spPr>
          <a:xfrm>
            <a:off x="989280" y="5213160"/>
            <a:ext cx="876420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ff0000"/>
                </a:solidFill>
                <a:latin typeface="Poppins"/>
                <a:ea typeface="Arial"/>
              </a:rPr>
              <a:t>PAMIĘTAJ: Wybór zależy od skali działalności i liczby faktur</a:t>
            </a:r>
            <a:endParaRPr b="0" lang="pl-PL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61" name="Google Shape;242;p25"/>
          <p:cNvGrpSpPr/>
          <p:nvPr/>
        </p:nvGrpSpPr>
        <p:grpSpPr>
          <a:xfrm>
            <a:off x="420840" y="281880"/>
            <a:ext cx="1035720" cy="1690560"/>
            <a:chOff x="420840" y="281880"/>
            <a:chExt cx="1035720" cy="1690560"/>
          </a:xfrm>
        </p:grpSpPr>
        <p:sp>
          <p:nvSpPr>
            <p:cNvPr id="162" name="Google Shape;243;p25"/>
            <p:cNvSpPr/>
            <p:nvPr/>
          </p:nvSpPr>
          <p:spPr>
            <a:xfrm rot="4527600">
              <a:off x="498960" y="36000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3" name="Google Shape;244;p25"/>
            <p:cNvSpPr/>
            <p:nvPr/>
          </p:nvSpPr>
          <p:spPr>
            <a:xfrm rot="15563400">
              <a:off x="531360" y="123372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164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474480" y="32472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65" name="pole tekstowe 1"/>
          <p:cNvSpPr/>
          <p:nvPr/>
        </p:nvSpPr>
        <p:spPr>
          <a:xfrm>
            <a:off x="2111760" y="725760"/>
            <a:ext cx="6815160" cy="66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KSeF – Krok 3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166" name="pole tekstowe 2"/>
          <p:cNvSpPr/>
          <p:nvPr/>
        </p:nvSpPr>
        <p:spPr>
          <a:xfrm>
            <a:off x="1734480" y="1545840"/>
            <a:ext cx="8018640" cy="57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3200" spc="-1" strike="noStrike">
                <a:solidFill>
                  <a:srgbClr val="000000"/>
                </a:solidFill>
                <a:latin typeface="Poppins"/>
                <a:ea typeface="Arial"/>
              </a:rPr>
              <a:t>Uzyskaj dostęp do KSeF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167" name="pole tekstowe 3"/>
          <p:cNvSpPr/>
          <p:nvPr/>
        </p:nvSpPr>
        <p:spPr>
          <a:xfrm>
            <a:off x="989280" y="3080160"/>
            <a:ext cx="7164000" cy="265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JDG ma dostęp możliwy od razu przez profil zaufany lub podpis kwalifikowany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Spółki i NGO – wymagane jest złożenie formularz ZAW-FA do urzędu skarbowego, jeśli podmiot niebędący osobą fizyczną (np. stowarzyszenie) nie posiada pieczęci kwalifikowanej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69" name="Google Shape;242;p25"/>
          <p:cNvGrpSpPr/>
          <p:nvPr/>
        </p:nvGrpSpPr>
        <p:grpSpPr>
          <a:xfrm>
            <a:off x="420840" y="281880"/>
            <a:ext cx="1035720" cy="1690560"/>
            <a:chOff x="420840" y="281880"/>
            <a:chExt cx="1035720" cy="1690560"/>
          </a:xfrm>
        </p:grpSpPr>
        <p:sp>
          <p:nvSpPr>
            <p:cNvPr id="170" name="Google Shape;243;p25"/>
            <p:cNvSpPr/>
            <p:nvPr/>
          </p:nvSpPr>
          <p:spPr>
            <a:xfrm rot="4527600">
              <a:off x="498960" y="36000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1" name="Google Shape;244;p25"/>
            <p:cNvSpPr/>
            <p:nvPr/>
          </p:nvSpPr>
          <p:spPr>
            <a:xfrm rot="15563400">
              <a:off x="531360" y="123372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172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474480" y="32472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73" name="pole tekstowe 1"/>
          <p:cNvSpPr/>
          <p:nvPr/>
        </p:nvSpPr>
        <p:spPr>
          <a:xfrm>
            <a:off x="2111760" y="725760"/>
            <a:ext cx="6815160" cy="66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KSeF – Krok 4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174" name="pole tekstowe 2"/>
          <p:cNvSpPr/>
          <p:nvPr/>
        </p:nvSpPr>
        <p:spPr>
          <a:xfrm>
            <a:off x="1734480" y="1545840"/>
            <a:ext cx="801864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3200" spc="-1" strike="noStrike">
                <a:solidFill>
                  <a:srgbClr val="000000"/>
                </a:solidFill>
                <a:latin typeface="Poppins"/>
                <a:ea typeface="Arial"/>
              </a:rPr>
              <a:t>Uwierzytelnij się i wygeneruj certyfikat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175" name="pole tekstowe 3"/>
          <p:cNvSpPr/>
          <p:nvPr/>
        </p:nvSpPr>
        <p:spPr>
          <a:xfrm>
            <a:off x="989280" y="3080160"/>
            <a:ext cx="7164000" cy="191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Certyfikat to klucz dostępu do systemu – można go wygenerować w aplikacji MF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Alternatywnie można użyć profilu zaufanego, podpisu kwalifikowanego lub pieczęci elektronicznej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77" name="Google Shape;242;p25"/>
          <p:cNvGrpSpPr/>
          <p:nvPr/>
        </p:nvGrpSpPr>
        <p:grpSpPr>
          <a:xfrm>
            <a:off x="420840" y="281880"/>
            <a:ext cx="1035720" cy="1690560"/>
            <a:chOff x="420840" y="281880"/>
            <a:chExt cx="1035720" cy="1690560"/>
          </a:xfrm>
        </p:grpSpPr>
        <p:sp>
          <p:nvSpPr>
            <p:cNvPr id="178" name="Google Shape;243;p25"/>
            <p:cNvSpPr/>
            <p:nvPr/>
          </p:nvSpPr>
          <p:spPr>
            <a:xfrm rot="4527600">
              <a:off x="498960" y="36000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" name="Google Shape;244;p25"/>
            <p:cNvSpPr/>
            <p:nvPr/>
          </p:nvSpPr>
          <p:spPr>
            <a:xfrm rot="15563400">
              <a:off x="531360" y="123372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180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474480" y="32472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81" name="pole tekstowe 1"/>
          <p:cNvSpPr/>
          <p:nvPr/>
        </p:nvSpPr>
        <p:spPr>
          <a:xfrm>
            <a:off x="2111760" y="725760"/>
            <a:ext cx="6815160" cy="66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KSeF – Krok 5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182" name="pole tekstowe 2"/>
          <p:cNvSpPr/>
          <p:nvPr/>
        </p:nvSpPr>
        <p:spPr>
          <a:xfrm>
            <a:off x="1734480" y="1545840"/>
            <a:ext cx="8018640" cy="57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3200" spc="-1" strike="noStrike">
                <a:solidFill>
                  <a:srgbClr val="000000"/>
                </a:solidFill>
                <a:latin typeface="Poppins"/>
                <a:ea typeface="Arial"/>
              </a:rPr>
              <a:t>Nadaj uprawnienie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183" name="pole tekstowe 3"/>
          <p:cNvSpPr/>
          <p:nvPr/>
        </p:nvSpPr>
        <p:spPr>
          <a:xfrm>
            <a:off x="989280" y="3080160"/>
            <a:ext cx="7164000" cy="265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Możesz nadać dostęp do KSeF pracownikom, biuru rachunkowemu, członkom organizacji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Uprawnienia obejmują między innymi:</a:t>
            </a:r>
            <a:endParaRPr b="0" lang="pl-PL" sz="2400" spc="-1" strike="noStrike">
              <a:latin typeface="Arial"/>
            </a:endParaRPr>
          </a:p>
          <a:p>
            <a:pPr lvl="4" marL="895320" indent="-4428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Wystawianie faktur</a:t>
            </a:r>
            <a:endParaRPr b="0" lang="pl-PL" sz="2400" spc="-1" strike="noStrike">
              <a:latin typeface="Arial"/>
            </a:endParaRPr>
          </a:p>
          <a:p>
            <a:pPr lvl="4" marL="895320" indent="-4428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Przeglądanie faktur</a:t>
            </a:r>
            <a:endParaRPr b="0" lang="pl-PL" sz="2400" spc="-1" strike="noStrike">
              <a:latin typeface="Arial"/>
            </a:endParaRPr>
          </a:p>
          <a:p>
            <a:pPr lvl="4" marL="895320" indent="-4428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Zarządzanie uprawnieniami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85" name="Google Shape;242;p25"/>
          <p:cNvGrpSpPr/>
          <p:nvPr/>
        </p:nvGrpSpPr>
        <p:grpSpPr>
          <a:xfrm>
            <a:off x="420840" y="281880"/>
            <a:ext cx="1035720" cy="1690560"/>
            <a:chOff x="420840" y="281880"/>
            <a:chExt cx="1035720" cy="1690560"/>
          </a:xfrm>
        </p:grpSpPr>
        <p:sp>
          <p:nvSpPr>
            <p:cNvPr id="186" name="Google Shape;243;p25"/>
            <p:cNvSpPr/>
            <p:nvPr/>
          </p:nvSpPr>
          <p:spPr>
            <a:xfrm rot="4527600">
              <a:off x="498960" y="36000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7" name="Google Shape;244;p25"/>
            <p:cNvSpPr/>
            <p:nvPr/>
          </p:nvSpPr>
          <p:spPr>
            <a:xfrm rot="15563400">
              <a:off x="531360" y="123372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188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474480" y="32472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89" name="pole tekstowe 1"/>
          <p:cNvSpPr/>
          <p:nvPr/>
        </p:nvSpPr>
        <p:spPr>
          <a:xfrm>
            <a:off x="2111760" y="725760"/>
            <a:ext cx="6815160" cy="66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KSeF – Krok 6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190" name="pole tekstowe 2"/>
          <p:cNvSpPr/>
          <p:nvPr/>
        </p:nvSpPr>
        <p:spPr>
          <a:xfrm>
            <a:off x="1734480" y="1545840"/>
            <a:ext cx="8018640" cy="57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3200" spc="-1" strike="noStrike">
                <a:solidFill>
                  <a:srgbClr val="000000"/>
                </a:solidFill>
                <a:latin typeface="Poppins"/>
                <a:ea typeface="Arial"/>
              </a:rPr>
              <a:t>Przetestuj proces fakturowania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191" name="pole tekstowe 3"/>
          <p:cNvSpPr/>
          <p:nvPr/>
        </p:nvSpPr>
        <p:spPr>
          <a:xfrm>
            <a:off x="989280" y="3080160"/>
            <a:ext cx="7164000" cy="265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Wystaw fakturę testową w wersji testowej i przedprodukcyjnej (demo)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Sprawdź, czy dane są zgodne ze schemą KSeF (format XML)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Upewnij się, że faktura przechodzi walidację i otrzymuje UPO (Urzędowe Poświadczenie Odbioru)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93" name="Google Shape;242;p25"/>
          <p:cNvGrpSpPr/>
          <p:nvPr/>
        </p:nvGrpSpPr>
        <p:grpSpPr>
          <a:xfrm>
            <a:off x="420840" y="281880"/>
            <a:ext cx="1035720" cy="1690560"/>
            <a:chOff x="420840" y="281880"/>
            <a:chExt cx="1035720" cy="1690560"/>
          </a:xfrm>
        </p:grpSpPr>
        <p:sp>
          <p:nvSpPr>
            <p:cNvPr id="194" name="Google Shape;243;p25"/>
            <p:cNvSpPr/>
            <p:nvPr/>
          </p:nvSpPr>
          <p:spPr>
            <a:xfrm rot="4527600">
              <a:off x="498960" y="36000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" name="Google Shape;244;p25"/>
            <p:cNvSpPr/>
            <p:nvPr/>
          </p:nvSpPr>
          <p:spPr>
            <a:xfrm rot="15563400">
              <a:off x="531360" y="123372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196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474480" y="32472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97" name="pole tekstowe 1"/>
          <p:cNvSpPr/>
          <p:nvPr/>
        </p:nvSpPr>
        <p:spPr>
          <a:xfrm>
            <a:off x="2111760" y="725760"/>
            <a:ext cx="6815160" cy="66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KSeF – Krok 7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198" name="pole tekstowe 2"/>
          <p:cNvSpPr/>
          <p:nvPr/>
        </p:nvSpPr>
        <p:spPr>
          <a:xfrm>
            <a:off x="1734480" y="1545840"/>
            <a:ext cx="8018640" cy="57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3200" spc="-1" strike="noStrike">
                <a:solidFill>
                  <a:srgbClr val="000000"/>
                </a:solidFill>
                <a:latin typeface="Poppins"/>
                <a:ea typeface="Arial"/>
              </a:rPr>
              <a:t>Dostosuj procedury w organizacji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199" name="pole tekstowe 3"/>
          <p:cNvSpPr/>
          <p:nvPr/>
        </p:nvSpPr>
        <p:spPr>
          <a:xfrm>
            <a:off x="989280" y="3080160"/>
            <a:ext cx="7164000" cy="191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Przeszkol członków, współpracowników, zespół;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Zaktualizuj procedury sprzedaży i księgowości;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Zadbaj o przepływ informacji.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01" name="Google Shape;242;p25"/>
          <p:cNvGrpSpPr/>
          <p:nvPr/>
        </p:nvGrpSpPr>
        <p:grpSpPr>
          <a:xfrm>
            <a:off x="420840" y="281880"/>
            <a:ext cx="1035720" cy="1690560"/>
            <a:chOff x="420840" y="281880"/>
            <a:chExt cx="1035720" cy="1690560"/>
          </a:xfrm>
        </p:grpSpPr>
        <p:sp>
          <p:nvSpPr>
            <p:cNvPr id="202" name="Google Shape;243;p25"/>
            <p:cNvSpPr/>
            <p:nvPr/>
          </p:nvSpPr>
          <p:spPr>
            <a:xfrm rot="4527600">
              <a:off x="498960" y="36000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3" name="Google Shape;244;p25"/>
            <p:cNvSpPr/>
            <p:nvPr/>
          </p:nvSpPr>
          <p:spPr>
            <a:xfrm rot="15563400">
              <a:off x="531360" y="123372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04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474480" y="32472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05" name="pole tekstowe 1"/>
          <p:cNvSpPr/>
          <p:nvPr/>
        </p:nvSpPr>
        <p:spPr>
          <a:xfrm>
            <a:off x="2111760" y="725760"/>
            <a:ext cx="6815160" cy="66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KSeF – Krok 8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206" name="pole tekstowe 2"/>
          <p:cNvSpPr/>
          <p:nvPr/>
        </p:nvSpPr>
        <p:spPr>
          <a:xfrm>
            <a:off x="1734480" y="1545840"/>
            <a:ext cx="8018640" cy="57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3200" spc="-1" strike="noStrike">
                <a:solidFill>
                  <a:srgbClr val="000000"/>
                </a:solidFill>
                <a:latin typeface="Poppins"/>
                <a:ea typeface="Arial"/>
              </a:rPr>
              <a:t>Monitoruj zmiany i aktualizacje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207" name="pole tekstowe 3"/>
          <p:cNvSpPr/>
          <p:nvPr/>
        </p:nvSpPr>
        <p:spPr>
          <a:xfrm>
            <a:off x="989280" y="3080160"/>
            <a:ext cx="7164000" cy="191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Śledź komunikaty Ministerstwa Finansów;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Korzystaj z webinarów, szkoleń i materiałów edukacyjnych;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Upewnij się, że Twój system księgowy jest zgodny z najnowszą wersją KSeF.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Obraz 2" descr=""/>
          <p:cNvPicPr/>
          <p:nvPr/>
        </p:nvPicPr>
        <p:blipFill>
          <a:blip r:embed="rId1"/>
          <a:stretch/>
        </p:blipFill>
        <p:spPr>
          <a:xfrm>
            <a:off x="460440" y="208440"/>
            <a:ext cx="8831880" cy="6897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Obraz 3" descr=""/>
          <p:cNvPicPr/>
          <p:nvPr/>
        </p:nvPicPr>
        <p:blipFill>
          <a:blip r:embed="rId1"/>
          <a:srcRect l="0" t="30126" r="0" b="2675"/>
          <a:stretch/>
        </p:blipFill>
        <p:spPr>
          <a:xfrm>
            <a:off x="537120" y="226080"/>
            <a:ext cx="8142120" cy="6695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23;p23"/>
          <p:cNvSpPr/>
          <p:nvPr/>
        </p:nvSpPr>
        <p:spPr>
          <a:xfrm>
            <a:off x="2071800" y="4958640"/>
            <a:ext cx="7284240" cy="12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10000"/>
              </a:lnSpc>
              <a:tabLst>
                <a:tab algn="l" pos="0"/>
              </a:tabLst>
            </a:pPr>
            <a:r>
              <a:rPr b="0" lang="pl-PL" sz="1800" spc="-1" strike="noStrike">
                <a:solidFill>
                  <a:srgbClr val="000000"/>
                </a:solidFill>
                <a:latin typeface="Poppins"/>
                <a:ea typeface="Arial"/>
              </a:rPr>
              <a:t>Podatnicy będący osobami fizycznymi (JDG) uzyskują pierwotne uprawnienia właścicielskie automatycznie poprzez uwierzytelnienie Profilem Zaufanym lub kwalifikowanym podpisem elektronicznym (jeśli zawiera NIP i PESEL)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11" name="Google Shape;224;p23"/>
          <p:cNvSpPr/>
          <p:nvPr/>
        </p:nvSpPr>
        <p:spPr>
          <a:xfrm rot="21004800">
            <a:off x="-1064880" y="-90360"/>
            <a:ext cx="2531520" cy="7990920"/>
          </a:xfrm>
          <a:prstGeom prst="rect">
            <a:avLst/>
          </a:prstGeom>
          <a:solidFill>
            <a:srgbClr val="f7cc1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2" name="Google Shape;225;p23"/>
          <p:cNvSpPr/>
          <p:nvPr/>
        </p:nvSpPr>
        <p:spPr>
          <a:xfrm>
            <a:off x="847080" y="1385640"/>
            <a:ext cx="437760" cy="439920"/>
          </a:xfrm>
          <a:custGeom>
            <a:avLst/>
            <a:gdLst/>
            <a:ah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3" name="Google Shape;227;p23"/>
          <p:cNvSpPr/>
          <p:nvPr/>
        </p:nvSpPr>
        <p:spPr>
          <a:xfrm>
            <a:off x="847080" y="3464640"/>
            <a:ext cx="437760" cy="439920"/>
          </a:xfrm>
          <a:custGeom>
            <a:avLst/>
            <a:gdLst/>
            <a:ah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4" name="Google Shape;228;p23"/>
          <p:cNvSpPr/>
          <p:nvPr/>
        </p:nvSpPr>
        <p:spPr>
          <a:xfrm>
            <a:off x="847080" y="5365800"/>
            <a:ext cx="437760" cy="439920"/>
          </a:xfrm>
          <a:custGeom>
            <a:avLst/>
            <a:gdLst/>
            <a:ah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5" name="pole tekstowe 1"/>
          <p:cNvSpPr/>
          <p:nvPr/>
        </p:nvSpPr>
        <p:spPr>
          <a:xfrm>
            <a:off x="1936800" y="636480"/>
            <a:ext cx="7647120" cy="191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Złożenie ZAW-FA jest konieczne dla podatników niebędących osobami fizycznymi (np. spółki, stowarzyszenia, fundacje, KGW, OSP itp.), którzy nie dysponują kwalifikowaną pieczęcią elektroniczną zawierającą NIP</a:t>
            </a:r>
            <a:endParaRPr b="0" lang="pl-PL" sz="2400" spc="-1" strike="noStrike">
              <a:latin typeface="Arial"/>
            </a:endParaRPr>
          </a:p>
        </p:txBody>
      </p:sp>
      <p:sp>
        <p:nvSpPr>
          <p:cNvPr id="216" name="pole tekstowe 2"/>
          <p:cNvSpPr/>
          <p:nvPr/>
        </p:nvSpPr>
        <p:spPr>
          <a:xfrm>
            <a:off x="2006640" y="3342960"/>
            <a:ext cx="7284240" cy="82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Muszą oni wskazać osobę fizyczną uprawnioną do działania w ich imieniu w KSeF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18" name="Google Shape;242;p25"/>
          <p:cNvGrpSpPr/>
          <p:nvPr/>
        </p:nvGrpSpPr>
        <p:grpSpPr>
          <a:xfrm>
            <a:off x="420840" y="281880"/>
            <a:ext cx="1035720" cy="1690560"/>
            <a:chOff x="420840" y="281880"/>
            <a:chExt cx="1035720" cy="1690560"/>
          </a:xfrm>
        </p:grpSpPr>
        <p:sp>
          <p:nvSpPr>
            <p:cNvPr id="219" name="Google Shape;243;p25"/>
            <p:cNvSpPr/>
            <p:nvPr/>
          </p:nvSpPr>
          <p:spPr>
            <a:xfrm rot="4527600">
              <a:off x="498960" y="36000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0" name="Google Shape;244;p25"/>
            <p:cNvSpPr/>
            <p:nvPr/>
          </p:nvSpPr>
          <p:spPr>
            <a:xfrm rot="15563400">
              <a:off x="531360" y="123372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21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474480" y="32472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22" name="pole tekstowe 1"/>
          <p:cNvSpPr/>
          <p:nvPr/>
        </p:nvSpPr>
        <p:spPr>
          <a:xfrm>
            <a:off x="1799280" y="963720"/>
            <a:ext cx="7383600" cy="124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Do czego służy druk ZAW-FA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223" name="pole tekstowe 2"/>
          <p:cNvSpPr/>
          <p:nvPr/>
        </p:nvSpPr>
        <p:spPr>
          <a:xfrm>
            <a:off x="474480" y="2241720"/>
            <a:ext cx="9858960" cy="374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Formularz ZAW-FA pełni dwie kluczowe funkcje: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Zawiadomienie o nadaniu uprawnień do korzystania z KSeF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Zawiadomienie o odebraniu uprawnień do korzystania z KSeF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Po złożeniu ZAW-FA i zatwierdzeniu przez Urząd Skarbowy, osoba wskazana w formularzu może już elektronicznie w KSeF nadawać uprawnienia innym osobom i podmiotom </a:t>
            </a:r>
            <a:br/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(np. biurom rachunkowym).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25" name="Google Shape;242;p25"/>
          <p:cNvGrpSpPr/>
          <p:nvPr/>
        </p:nvGrpSpPr>
        <p:grpSpPr>
          <a:xfrm>
            <a:off x="420840" y="281880"/>
            <a:ext cx="1035720" cy="1690560"/>
            <a:chOff x="420840" y="281880"/>
            <a:chExt cx="1035720" cy="1690560"/>
          </a:xfrm>
        </p:grpSpPr>
        <p:sp>
          <p:nvSpPr>
            <p:cNvPr id="226" name="Google Shape;243;p25"/>
            <p:cNvSpPr/>
            <p:nvPr/>
          </p:nvSpPr>
          <p:spPr>
            <a:xfrm rot="4527600">
              <a:off x="498960" y="36000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" name="Google Shape;244;p25"/>
            <p:cNvSpPr/>
            <p:nvPr/>
          </p:nvSpPr>
          <p:spPr>
            <a:xfrm rot="15563400">
              <a:off x="531360" y="123372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28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474480" y="32472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29" name="pole tekstowe 1"/>
          <p:cNvSpPr/>
          <p:nvPr/>
        </p:nvSpPr>
        <p:spPr>
          <a:xfrm>
            <a:off x="1799280" y="963720"/>
            <a:ext cx="7383600" cy="124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W jakiej formie należy złożyć druk ZAW-FA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230" name="pole tekstowe 2"/>
          <p:cNvSpPr/>
          <p:nvPr/>
        </p:nvSpPr>
        <p:spPr>
          <a:xfrm>
            <a:off x="467280" y="2575440"/>
            <a:ext cx="9858960" cy="22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Formularz ZAW-FA można złożyć: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Papierowo – osobiście lub pocztą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Elektronicznie – poprzez ePUAP bądź jako załącznik do pisma ogólnego w e-Urzędzie Skarbowym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Od 1 lutego 2026 obowiązuje druk ZAW-FA z nr 3.</a:t>
            </a:r>
            <a:endParaRPr b="0" lang="pl-PL" sz="2400" spc="-1" strike="noStrike">
              <a:latin typeface="Arial"/>
            </a:endParaRPr>
          </a:p>
        </p:txBody>
      </p:sp>
      <p:sp>
        <p:nvSpPr>
          <p:cNvPr id="231" name="pole tekstowe 3"/>
          <p:cNvSpPr/>
          <p:nvPr/>
        </p:nvSpPr>
        <p:spPr>
          <a:xfrm>
            <a:off x="753480" y="5488920"/>
            <a:ext cx="7978320" cy="155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2400" spc="-1" strike="noStrike">
                <a:solidFill>
                  <a:srgbClr val="ff0000"/>
                </a:solidFill>
                <a:latin typeface="Poppins"/>
                <a:ea typeface="Arial"/>
              </a:rPr>
              <a:t>PAMIĘTAJ</a:t>
            </a:r>
            <a:r>
              <a:rPr b="0" lang="pl-PL" sz="2400" spc="-1" strike="noStrike">
                <a:solidFill>
                  <a:srgbClr val="ff0000"/>
                </a:solidFill>
                <a:latin typeface="Poppins"/>
                <a:ea typeface="Arial"/>
              </a:rPr>
              <a:t> – w imieniu organizacji zawiadomienie mogą podpisać wyłącznie osoby uprawnione do jej reprezentacji w liczbie wymaganej dla danego podmiotu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33" name="Google Shape;242;p25"/>
          <p:cNvGrpSpPr/>
          <p:nvPr/>
        </p:nvGrpSpPr>
        <p:grpSpPr>
          <a:xfrm>
            <a:off x="420840" y="281880"/>
            <a:ext cx="1035720" cy="1690560"/>
            <a:chOff x="420840" y="281880"/>
            <a:chExt cx="1035720" cy="1690560"/>
          </a:xfrm>
        </p:grpSpPr>
        <p:sp>
          <p:nvSpPr>
            <p:cNvPr id="234" name="Google Shape;243;p25"/>
            <p:cNvSpPr/>
            <p:nvPr/>
          </p:nvSpPr>
          <p:spPr>
            <a:xfrm rot="4527600">
              <a:off x="498960" y="36000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5" name="Google Shape;244;p25"/>
            <p:cNvSpPr/>
            <p:nvPr/>
          </p:nvSpPr>
          <p:spPr>
            <a:xfrm rot="15563400">
              <a:off x="531360" y="123372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36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474480" y="32472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37" name="pole tekstowe 1"/>
          <p:cNvSpPr/>
          <p:nvPr/>
        </p:nvSpPr>
        <p:spPr>
          <a:xfrm>
            <a:off x="1799280" y="963720"/>
            <a:ext cx="7383600" cy="124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Od kiedy uprawnienia zaczynają działać?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238" name="pole tekstowe 2"/>
          <p:cNvSpPr/>
          <p:nvPr/>
        </p:nvSpPr>
        <p:spPr>
          <a:xfrm>
            <a:off x="474480" y="2575440"/>
            <a:ext cx="9858960" cy="265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Uprawnienia nadane poprzez formularz ZAW-FA zaczynają obowiązywać dopiero po ich przetworzeniu przez administrację skarbową.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Nie dzieje się to automatycznie – najpierw musi on zostać przetworzony przez urząd skarbowy.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Po przetworzeniu danych otrzymujemy wiadomość na wskazany adres e-mail.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Obraz 1" descr=""/>
          <p:cNvPicPr/>
          <p:nvPr/>
        </p:nvPicPr>
        <p:blipFill>
          <a:blip r:embed="rId1"/>
          <a:stretch/>
        </p:blipFill>
        <p:spPr>
          <a:xfrm>
            <a:off x="183240" y="1956600"/>
            <a:ext cx="9386640" cy="5112360"/>
          </a:xfrm>
          <a:prstGeom prst="rect">
            <a:avLst/>
          </a:prstGeom>
          <a:ln w="0">
            <a:noFill/>
          </a:ln>
        </p:spPr>
      </p:pic>
      <p:grpSp>
        <p:nvGrpSpPr>
          <p:cNvPr id="240" name="Google Shape;242;p25"/>
          <p:cNvGrpSpPr/>
          <p:nvPr/>
        </p:nvGrpSpPr>
        <p:grpSpPr>
          <a:xfrm>
            <a:off x="420840" y="281880"/>
            <a:ext cx="1035720" cy="1690560"/>
            <a:chOff x="420840" y="281880"/>
            <a:chExt cx="1035720" cy="1690560"/>
          </a:xfrm>
        </p:grpSpPr>
        <p:sp>
          <p:nvSpPr>
            <p:cNvPr id="241" name="Google Shape;243;p25"/>
            <p:cNvSpPr/>
            <p:nvPr/>
          </p:nvSpPr>
          <p:spPr>
            <a:xfrm rot="4527600">
              <a:off x="498960" y="36000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2" name="Google Shape;244;p25"/>
            <p:cNvSpPr/>
            <p:nvPr/>
          </p:nvSpPr>
          <p:spPr>
            <a:xfrm rot="15563400">
              <a:off x="531360" y="123372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43" name="Google Shape;245;p25" descr=""/>
            <p:cNvPicPr/>
            <p:nvPr/>
          </p:nvPicPr>
          <p:blipFill>
            <a:blip r:embed="rId2"/>
            <a:srcRect l="0" t="0" r="73818" b="0"/>
            <a:stretch/>
          </p:blipFill>
          <p:spPr>
            <a:xfrm>
              <a:off x="474480" y="32472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44" name="pole tekstowe 2"/>
          <p:cNvSpPr/>
          <p:nvPr/>
        </p:nvSpPr>
        <p:spPr>
          <a:xfrm>
            <a:off x="1743480" y="519120"/>
            <a:ext cx="7528680" cy="146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000" spc="-1" strike="noStrike">
                <a:solidFill>
                  <a:srgbClr val="000000"/>
                </a:solidFill>
                <a:latin typeface="Poppins"/>
                <a:ea typeface="Arial"/>
              </a:rPr>
              <a:t>Przykładowa wiadomość – powiadomienie o nadaniu uprawnień w KSeF</a:t>
            </a:r>
            <a:endParaRPr b="0" lang="pl-PL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46" name="Google Shape;242;p25"/>
          <p:cNvGrpSpPr/>
          <p:nvPr/>
        </p:nvGrpSpPr>
        <p:grpSpPr>
          <a:xfrm>
            <a:off x="142920" y="230760"/>
            <a:ext cx="1035720" cy="1690560"/>
            <a:chOff x="142920" y="230760"/>
            <a:chExt cx="1035720" cy="1690560"/>
          </a:xfrm>
        </p:grpSpPr>
        <p:sp>
          <p:nvSpPr>
            <p:cNvPr id="247" name="Google Shape;243;p25"/>
            <p:cNvSpPr/>
            <p:nvPr/>
          </p:nvSpPr>
          <p:spPr>
            <a:xfrm rot="4527600">
              <a:off x="221040" y="30888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8" name="Google Shape;244;p25"/>
            <p:cNvSpPr/>
            <p:nvPr/>
          </p:nvSpPr>
          <p:spPr>
            <a:xfrm rot="15563400">
              <a:off x="253440" y="118260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49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196560" y="27360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50" name="pole tekstowe 1"/>
          <p:cNvSpPr/>
          <p:nvPr/>
        </p:nvSpPr>
        <p:spPr>
          <a:xfrm>
            <a:off x="1878120" y="737280"/>
            <a:ext cx="6970680" cy="124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System uprawnień i pierwsze logowanie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251" name="pole tekstowe 2"/>
          <p:cNvSpPr/>
          <p:nvPr/>
        </p:nvSpPr>
        <p:spPr>
          <a:xfrm>
            <a:off x="1249560" y="3372840"/>
            <a:ext cx="7599240" cy="155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Osoba fizyczna: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Epuap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Certyfikowany podpis kwalifikowany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Obraz 3" descr=""/>
          <p:cNvPicPr/>
          <p:nvPr/>
        </p:nvPicPr>
        <p:blipFill>
          <a:blip r:embed="rId1"/>
          <a:srcRect l="11480" t="21557" r="23925" b="0"/>
          <a:stretch/>
        </p:blipFill>
        <p:spPr>
          <a:xfrm>
            <a:off x="363960" y="1467360"/>
            <a:ext cx="8534160" cy="5513760"/>
          </a:xfrm>
          <a:prstGeom prst="rect">
            <a:avLst/>
          </a:prstGeom>
          <a:ln w="0">
            <a:noFill/>
          </a:ln>
        </p:spPr>
      </p:pic>
      <p:sp>
        <p:nvSpPr>
          <p:cNvPr id="253" name="pole tekstowe 4"/>
          <p:cNvSpPr/>
          <p:nvPr/>
        </p:nvSpPr>
        <p:spPr>
          <a:xfrm>
            <a:off x="778680" y="592920"/>
            <a:ext cx="8278560" cy="100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000" spc="-1" strike="noStrike">
                <a:solidFill>
                  <a:srgbClr val="000000"/>
                </a:solidFill>
                <a:latin typeface="Poppins"/>
                <a:ea typeface="Arial"/>
              </a:rPr>
              <a:t>Moduł Certyfikatów i Uprawnień (MCU)</a:t>
            </a:r>
            <a:endParaRPr b="0" lang="pl-PL" sz="3000" spc="-1" strike="noStrike">
              <a:latin typeface="Arial"/>
            </a:endParaRPr>
          </a:p>
        </p:txBody>
      </p:sp>
      <p:grpSp>
        <p:nvGrpSpPr>
          <p:cNvPr id="254" name="Google Shape;242;p25"/>
          <p:cNvGrpSpPr/>
          <p:nvPr/>
        </p:nvGrpSpPr>
        <p:grpSpPr>
          <a:xfrm>
            <a:off x="8512920" y="5090400"/>
            <a:ext cx="1035720" cy="1690920"/>
            <a:chOff x="8512920" y="5090400"/>
            <a:chExt cx="1035720" cy="1690920"/>
          </a:xfrm>
        </p:grpSpPr>
        <p:sp>
          <p:nvSpPr>
            <p:cNvPr id="255" name="Google Shape;243;p25"/>
            <p:cNvSpPr/>
            <p:nvPr/>
          </p:nvSpPr>
          <p:spPr>
            <a:xfrm rot="4527600">
              <a:off x="8591040" y="516852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6" name="Google Shape;244;p25"/>
            <p:cNvSpPr/>
            <p:nvPr/>
          </p:nvSpPr>
          <p:spPr>
            <a:xfrm rot="15563400">
              <a:off x="8623080" y="604260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57" name="Google Shape;245;p25" descr=""/>
            <p:cNvPicPr/>
            <p:nvPr/>
          </p:nvPicPr>
          <p:blipFill>
            <a:blip r:embed="rId2"/>
            <a:srcRect l="0" t="0" r="73818" b="0"/>
            <a:stretch/>
          </p:blipFill>
          <p:spPr>
            <a:xfrm>
              <a:off x="8566560" y="513360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ole tekstowe 4"/>
          <p:cNvSpPr/>
          <p:nvPr/>
        </p:nvSpPr>
        <p:spPr>
          <a:xfrm>
            <a:off x="707760" y="535680"/>
            <a:ext cx="8278560" cy="100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000" spc="-1" strike="noStrike">
                <a:solidFill>
                  <a:srgbClr val="000000"/>
                </a:solidFill>
                <a:latin typeface="Poppins"/>
                <a:ea typeface="Arial"/>
              </a:rPr>
              <a:t>Moduł Certyfikatów i Uprawnień (MCU)</a:t>
            </a:r>
            <a:endParaRPr b="0" lang="pl-PL" sz="3000" spc="-1" strike="noStrike">
              <a:latin typeface="Arial"/>
            </a:endParaRPr>
          </a:p>
        </p:txBody>
      </p:sp>
      <p:pic>
        <p:nvPicPr>
          <p:cNvPr id="259" name="Obraz 5" descr=""/>
          <p:cNvPicPr/>
          <p:nvPr/>
        </p:nvPicPr>
        <p:blipFill>
          <a:blip r:embed="rId1"/>
          <a:stretch/>
        </p:blipFill>
        <p:spPr>
          <a:xfrm>
            <a:off x="540720" y="1573200"/>
            <a:ext cx="8612640" cy="4728960"/>
          </a:xfrm>
          <a:prstGeom prst="rect">
            <a:avLst/>
          </a:prstGeom>
          <a:ln w="0">
            <a:noFill/>
          </a:ln>
        </p:spPr>
      </p:pic>
      <p:grpSp>
        <p:nvGrpSpPr>
          <p:cNvPr id="260" name="Google Shape;242;p25"/>
          <p:cNvGrpSpPr/>
          <p:nvPr/>
        </p:nvGrpSpPr>
        <p:grpSpPr>
          <a:xfrm>
            <a:off x="492120" y="4811760"/>
            <a:ext cx="1035720" cy="1690920"/>
            <a:chOff x="492120" y="4811760"/>
            <a:chExt cx="1035720" cy="1690920"/>
          </a:xfrm>
        </p:grpSpPr>
        <p:sp>
          <p:nvSpPr>
            <p:cNvPr id="261" name="Google Shape;243;p25"/>
            <p:cNvSpPr/>
            <p:nvPr/>
          </p:nvSpPr>
          <p:spPr>
            <a:xfrm rot="4527600">
              <a:off x="570240" y="488988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2" name="Google Shape;244;p25"/>
            <p:cNvSpPr/>
            <p:nvPr/>
          </p:nvSpPr>
          <p:spPr>
            <a:xfrm rot="15563400">
              <a:off x="602280" y="576396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63" name="Google Shape;245;p25" descr=""/>
            <p:cNvPicPr/>
            <p:nvPr/>
          </p:nvPicPr>
          <p:blipFill>
            <a:blip r:embed="rId2"/>
            <a:srcRect l="0" t="0" r="73818" b="0"/>
            <a:stretch/>
          </p:blipFill>
          <p:spPr>
            <a:xfrm>
              <a:off x="545760" y="485496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Obraz 1" descr=""/>
          <p:cNvPicPr/>
          <p:nvPr/>
        </p:nvPicPr>
        <p:blipFill>
          <a:blip r:embed="rId1"/>
          <a:stretch/>
        </p:blipFill>
        <p:spPr>
          <a:xfrm>
            <a:off x="698040" y="1071720"/>
            <a:ext cx="8700120" cy="5883480"/>
          </a:xfrm>
          <a:prstGeom prst="rect">
            <a:avLst/>
          </a:prstGeom>
          <a:ln w="0">
            <a:noFill/>
          </a:ln>
        </p:spPr>
      </p:pic>
      <p:sp>
        <p:nvSpPr>
          <p:cNvPr id="265" name="pole tekstowe 4"/>
          <p:cNvSpPr/>
          <p:nvPr/>
        </p:nvSpPr>
        <p:spPr>
          <a:xfrm>
            <a:off x="698040" y="359640"/>
            <a:ext cx="8700120" cy="54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000" spc="-1" strike="noStrike">
                <a:solidFill>
                  <a:srgbClr val="000000"/>
                </a:solidFill>
                <a:latin typeface="Poppins"/>
                <a:ea typeface="Arial"/>
              </a:rPr>
              <a:t>Moduł Certyfikatów i Uprawnień (MCU)</a:t>
            </a:r>
            <a:endParaRPr b="0" lang="pl-PL" sz="3000" spc="-1" strike="noStrike">
              <a:latin typeface="Arial"/>
            </a:endParaRPr>
          </a:p>
        </p:txBody>
      </p:sp>
      <p:grpSp>
        <p:nvGrpSpPr>
          <p:cNvPr id="266" name="Google Shape;242;p25"/>
          <p:cNvGrpSpPr/>
          <p:nvPr/>
        </p:nvGrpSpPr>
        <p:grpSpPr>
          <a:xfrm>
            <a:off x="509400" y="5398200"/>
            <a:ext cx="1035720" cy="1690560"/>
            <a:chOff x="509400" y="5398200"/>
            <a:chExt cx="1035720" cy="1690560"/>
          </a:xfrm>
        </p:grpSpPr>
        <p:sp>
          <p:nvSpPr>
            <p:cNvPr id="267" name="Google Shape;243;p25"/>
            <p:cNvSpPr/>
            <p:nvPr/>
          </p:nvSpPr>
          <p:spPr>
            <a:xfrm rot="4527600">
              <a:off x="587520" y="547632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8" name="Google Shape;244;p25"/>
            <p:cNvSpPr/>
            <p:nvPr/>
          </p:nvSpPr>
          <p:spPr>
            <a:xfrm rot="15563400">
              <a:off x="619920" y="635004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69" name="Google Shape;245;p25" descr=""/>
            <p:cNvPicPr/>
            <p:nvPr/>
          </p:nvPicPr>
          <p:blipFill>
            <a:blip r:embed="rId2"/>
            <a:srcRect l="0" t="0" r="73818" b="0"/>
            <a:stretch/>
          </p:blipFill>
          <p:spPr>
            <a:xfrm>
              <a:off x="563040" y="544104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55;p27" descr=""/>
          <p:cNvPicPr/>
          <p:nvPr/>
        </p:nvPicPr>
        <p:blipFill>
          <a:blip r:embed="rId1"/>
          <a:srcRect l="0" t="0" r="70688" b="0"/>
          <a:stretch/>
        </p:blipFill>
        <p:spPr>
          <a:xfrm rot="19144800">
            <a:off x="6967440" y="-2354040"/>
            <a:ext cx="4108320" cy="6447240"/>
          </a:xfrm>
          <a:prstGeom prst="rect">
            <a:avLst/>
          </a:prstGeom>
          <a:ln w="0">
            <a:noFill/>
          </a:ln>
        </p:spPr>
      </p:pic>
      <p:pic>
        <p:nvPicPr>
          <p:cNvPr id="271" name="Obraz 1" descr=""/>
          <p:cNvPicPr/>
          <p:nvPr/>
        </p:nvPicPr>
        <p:blipFill>
          <a:blip r:embed="rId2"/>
          <a:srcRect l="0" t="7033" r="0" b="0"/>
          <a:stretch/>
        </p:blipFill>
        <p:spPr>
          <a:xfrm>
            <a:off x="1861560" y="1032480"/>
            <a:ext cx="5916240" cy="5911560"/>
          </a:xfrm>
          <a:prstGeom prst="rect">
            <a:avLst/>
          </a:prstGeom>
          <a:ln w="0">
            <a:noFill/>
          </a:ln>
        </p:spPr>
      </p:pic>
      <p:sp>
        <p:nvSpPr>
          <p:cNvPr id="272" name="pole tekstowe 4"/>
          <p:cNvSpPr/>
          <p:nvPr/>
        </p:nvSpPr>
        <p:spPr>
          <a:xfrm>
            <a:off x="1222200" y="370800"/>
            <a:ext cx="8226360" cy="100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000" spc="-1" strike="noStrike">
                <a:solidFill>
                  <a:srgbClr val="000000"/>
                </a:solidFill>
                <a:latin typeface="Poppins"/>
                <a:ea typeface="Arial"/>
              </a:rPr>
              <a:t>Moduł Certyfikatów i Uprawnień (MCU)</a:t>
            </a:r>
            <a:endParaRPr b="0" lang="pl-PL" sz="3000" spc="-1" strike="noStrike">
              <a:latin typeface="Arial"/>
            </a:endParaRPr>
          </a:p>
        </p:txBody>
      </p:sp>
      <p:grpSp>
        <p:nvGrpSpPr>
          <p:cNvPr id="273" name="Google Shape;242;p25"/>
          <p:cNvGrpSpPr/>
          <p:nvPr/>
        </p:nvGrpSpPr>
        <p:grpSpPr>
          <a:xfrm>
            <a:off x="538920" y="5139000"/>
            <a:ext cx="1035720" cy="1690560"/>
            <a:chOff x="538920" y="5139000"/>
            <a:chExt cx="1035720" cy="1690560"/>
          </a:xfrm>
        </p:grpSpPr>
        <p:sp>
          <p:nvSpPr>
            <p:cNvPr id="274" name="Google Shape;243;p25"/>
            <p:cNvSpPr/>
            <p:nvPr/>
          </p:nvSpPr>
          <p:spPr>
            <a:xfrm rot="4527600">
              <a:off x="617040" y="521712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5" name="Google Shape;244;p25"/>
            <p:cNvSpPr/>
            <p:nvPr/>
          </p:nvSpPr>
          <p:spPr>
            <a:xfrm rot="15563400">
              <a:off x="649440" y="609084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76" name="Google Shape;245;p25" descr=""/>
            <p:cNvPicPr/>
            <p:nvPr/>
          </p:nvPicPr>
          <p:blipFill>
            <a:blip r:embed="rId3"/>
            <a:srcRect l="0" t="0" r="73818" b="0"/>
            <a:stretch/>
          </p:blipFill>
          <p:spPr>
            <a:xfrm>
              <a:off x="592560" y="518184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ole tekstowe 4"/>
          <p:cNvSpPr/>
          <p:nvPr/>
        </p:nvSpPr>
        <p:spPr>
          <a:xfrm>
            <a:off x="737280" y="524160"/>
            <a:ext cx="8278560" cy="100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000" spc="-1" strike="noStrike">
                <a:solidFill>
                  <a:srgbClr val="000000"/>
                </a:solidFill>
                <a:latin typeface="Poppins"/>
                <a:ea typeface="Arial"/>
              </a:rPr>
              <a:t>Moduł Certyfikatów i Uprawnień (MCU)</a:t>
            </a:r>
            <a:endParaRPr b="0" lang="pl-PL" sz="3000" spc="-1" strike="noStrike">
              <a:latin typeface="Arial"/>
            </a:endParaRPr>
          </a:p>
        </p:txBody>
      </p:sp>
      <p:pic>
        <p:nvPicPr>
          <p:cNvPr id="278" name="Obraz 2" descr=""/>
          <p:cNvPicPr/>
          <p:nvPr/>
        </p:nvPicPr>
        <p:blipFill>
          <a:blip r:embed="rId1"/>
          <a:stretch/>
        </p:blipFill>
        <p:spPr>
          <a:xfrm>
            <a:off x="619560" y="1445400"/>
            <a:ext cx="8583120" cy="5230440"/>
          </a:xfrm>
          <a:prstGeom prst="rect">
            <a:avLst/>
          </a:prstGeom>
          <a:ln w="0">
            <a:noFill/>
          </a:ln>
        </p:spPr>
      </p:pic>
      <p:grpSp>
        <p:nvGrpSpPr>
          <p:cNvPr id="279" name="Google Shape;242;p25"/>
          <p:cNvGrpSpPr/>
          <p:nvPr/>
        </p:nvGrpSpPr>
        <p:grpSpPr>
          <a:xfrm>
            <a:off x="8237520" y="4985280"/>
            <a:ext cx="1035720" cy="1690920"/>
            <a:chOff x="8237520" y="4985280"/>
            <a:chExt cx="1035720" cy="1690920"/>
          </a:xfrm>
        </p:grpSpPr>
        <p:sp>
          <p:nvSpPr>
            <p:cNvPr id="280" name="Google Shape;243;p25"/>
            <p:cNvSpPr/>
            <p:nvPr/>
          </p:nvSpPr>
          <p:spPr>
            <a:xfrm rot="4527600">
              <a:off x="8315640" y="506340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1" name="Google Shape;244;p25"/>
            <p:cNvSpPr/>
            <p:nvPr/>
          </p:nvSpPr>
          <p:spPr>
            <a:xfrm rot="15563400">
              <a:off x="8348040" y="593748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82" name="Google Shape;245;p25" descr=""/>
            <p:cNvPicPr/>
            <p:nvPr/>
          </p:nvPicPr>
          <p:blipFill>
            <a:blip r:embed="rId2"/>
            <a:srcRect l="0" t="0" r="73818" b="0"/>
            <a:stretch/>
          </p:blipFill>
          <p:spPr>
            <a:xfrm>
              <a:off x="8291160" y="502848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84" name="Google Shape;242;p25"/>
          <p:cNvGrpSpPr/>
          <p:nvPr/>
        </p:nvGrpSpPr>
        <p:grpSpPr>
          <a:xfrm>
            <a:off x="420840" y="281880"/>
            <a:ext cx="1035720" cy="1690560"/>
            <a:chOff x="420840" y="281880"/>
            <a:chExt cx="1035720" cy="1690560"/>
          </a:xfrm>
        </p:grpSpPr>
        <p:sp>
          <p:nvSpPr>
            <p:cNvPr id="285" name="Google Shape;243;p25"/>
            <p:cNvSpPr/>
            <p:nvPr/>
          </p:nvSpPr>
          <p:spPr>
            <a:xfrm rot="4527600">
              <a:off x="498960" y="36000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6" name="Google Shape;244;p25"/>
            <p:cNvSpPr/>
            <p:nvPr/>
          </p:nvSpPr>
          <p:spPr>
            <a:xfrm rot="15563400">
              <a:off x="531360" y="123372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87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474480" y="32472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88" name="pole tekstowe 1"/>
          <p:cNvSpPr/>
          <p:nvPr/>
        </p:nvSpPr>
        <p:spPr>
          <a:xfrm>
            <a:off x="1878120" y="737280"/>
            <a:ext cx="6400440" cy="66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Typy certyfikatu KSeF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289" name="pole tekstowe 2"/>
          <p:cNvSpPr/>
          <p:nvPr/>
        </p:nvSpPr>
        <p:spPr>
          <a:xfrm>
            <a:off x="1691280" y="1730520"/>
            <a:ext cx="8062200" cy="411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Certyfikat typu 1 (uwierzytelnienie)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Będzie przeznaczony do uwierzytelniania się w systemie KSeF (jako jedna z dopuszczalnych metod)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Certyfikat typu 2 (offline)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Wymagany jest do oznaczania faktur kodem umożliwiającym potwierdzenie tożsamości wystawcy przy wystawianiu faktur w trybie OFFLINE (tj. w trybie offline24, offline – niedostępność systemu, trybie awarii KSeF)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91" name="Google Shape;242;p25"/>
          <p:cNvGrpSpPr/>
          <p:nvPr/>
        </p:nvGrpSpPr>
        <p:grpSpPr>
          <a:xfrm>
            <a:off x="142920" y="230760"/>
            <a:ext cx="1035720" cy="1690560"/>
            <a:chOff x="142920" y="230760"/>
            <a:chExt cx="1035720" cy="1690560"/>
          </a:xfrm>
        </p:grpSpPr>
        <p:sp>
          <p:nvSpPr>
            <p:cNvPr id="292" name="Google Shape;243;p25"/>
            <p:cNvSpPr/>
            <p:nvPr/>
          </p:nvSpPr>
          <p:spPr>
            <a:xfrm rot="4527600">
              <a:off x="221040" y="30888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3" name="Google Shape;244;p25"/>
            <p:cNvSpPr/>
            <p:nvPr/>
          </p:nvSpPr>
          <p:spPr>
            <a:xfrm rot="15563400">
              <a:off x="253440" y="118260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94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196560" y="27360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95" name="pole tekstowe 1"/>
          <p:cNvSpPr/>
          <p:nvPr/>
        </p:nvSpPr>
        <p:spPr>
          <a:xfrm>
            <a:off x="1878120" y="737280"/>
            <a:ext cx="6970680" cy="124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Certyfikaty KSeF a tokeny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296" name="pole tekstowe 2"/>
          <p:cNvSpPr/>
          <p:nvPr/>
        </p:nvSpPr>
        <p:spPr>
          <a:xfrm>
            <a:off x="894600" y="1730520"/>
            <a:ext cx="9389520" cy="48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 okresie obowiązywania fakultatywnego KSeF jedną z metod uwierzytelniania w systemie były tokeny. 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Rozwiązanie to będzie funkcjonować do 31 grudnia 2026 r.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Oznacza to, że do końca 2026 roku możliwe będzie generowanie tokenów i wykorzystywanie ich do uwierzytelniania się w KSeF.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Od 1 lutego 2026 możliwe będzie korzystanie zarówno z certyfikatów KSeF jak i tokenów.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Docelowo od 1 stycznia 2027 roku korzystać będziemy wyłącznie z certyfikatów KSeF.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98" name="Google Shape;242;p25"/>
          <p:cNvGrpSpPr/>
          <p:nvPr/>
        </p:nvGrpSpPr>
        <p:grpSpPr>
          <a:xfrm>
            <a:off x="142920" y="230760"/>
            <a:ext cx="1035720" cy="1690560"/>
            <a:chOff x="142920" y="230760"/>
            <a:chExt cx="1035720" cy="1690560"/>
          </a:xfrm>
        </p:grpSpPr>
        <p:sp>
          <p:nvSpPr>
            <p:cNvPr id="299" name="Google Shape;243;p25"/>
            <p:cNvSpPr/>
            <p:nvPr/>
          </p:nvSpPr>
          <p:spPr>
            <a:xfrm rot="4527600">
              <a:off x="221040" y="30888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0" name="Google Shape;244;p25"/>
            <p:cNvSpPr/>
            <p:nvPr/>
          </p:nvSpPr>
          <p:spPr>
            <a:xfrm rot="15563400">
              <a:off x="253440" y="118260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01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196560" y="27360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02" name="pole tekstowe 1"/>
          <p:cNvSpPr/>
          <p:nvPr/>
        </p:nvSpPr>
        <p:spPr>
          <a:xfrm>
            <a:off x="1878120" y="737280"/>
            <a:ext cx="6970680" cy="66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Tryb offline24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303" name="pole tekstowe 2"/>
          <p:cNvSpPr/>
          <p:nvPr/>
        </p:nvSpPr>
        <p:spPr>
          <a:xfrm>
            <a:off x="992160" y="2298240"/>
            <a:ext cx="7540920" cy="30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To rozwiązanie, z którego będzie można korzystać między innymi w razie trudności 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 wystawianiu i przesyłaniu e-faktur do KSeF wynikających z jakości sieci transmisyjnej 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lub braku połączenia z Internetem.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Każdy użytkownik KSeF będzie mógł wystawić faktury w trybie offline24.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305" name="Google Shape;242;p25"/>
          <p:cNvGrpSpPr/>
          <p:nvPr/>
        </p:nvGrpSpPr>
        <p:grpSpPr>
          <a:xfrm>
            <a:off x="142920" y="230760"/>
            <a:ext cx="1035720" cy="1690560"/>
            <a:chOff x="142920" y="230760"/>
            <a:chExt cx="1035720" cy="1690560"/>
          </a:xfrm>
        </p:grpSpPr>
        <p:sp>
          <p:nvSpPr>
            <p:cNvPr id="306" name="Google Shape;243;p25"/>
            <p:cNvSpPr/>
            <p:nvPr/>
          </p:nvSpPr>
          <p:spPr>
            <a:xfrm rot="4527600">
              <a:off x="221040" y="30888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7" name="Google Shape;244;p25"/>
            <p:cNvSpPr/>
            <p:nvPr/>
          </p:nvSpPr>
          <p:spPr>
            <a:xfrm rot="15563400">
              <a:off x="253440" y="118260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08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196560" y="27360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09" name="pole tekstowe 1"/>
          <p:cNvSpPr/>
          <p:nvPr/>
        </p:nvSpPr>
        <p:spPr>
          <a:xfrm>
            <a:off x="1878120" y="737280"/>
            <a:ext cx="6970680" cy="66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Tryb offline24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310" name="pole tekstowe 2"/>
          <p:cNvSpPr/>
          <p:nvPr/>
        </p:nvSpPr>
        <p:spPr>
          <a:xfrm>
            <a:off x="875160" y="2438280"/>
            <a:ext cx="7540920" cy="338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Wystawiając fakturę w trybie offline24 należy: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Zastosować obowiązujący wzór struktury logicznej – od 1 lutego FA(3),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Wystawić ją w postaci elektronicznej,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Niezwłocznie przesłać fakturę do KSeF – najpóźniej w następnym dniu roboczym po dniu jej wystawienia, w celu nadania numeru KSeF faktury.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312" name="Google Shape;242;p25"/>
          <p:cNvGrpSpPr/>
          <p:nvPr/>
        </p:nvGrpSpPr>
        <p:grpSpPr>
          <a:xfrm>
            <a:off x="142920" y="230760"/>
            <a:ext cx="1035720" cy="1690560"/>
            <a:chOff x="142920" y="230760"/>
            <a:chExt cx="1035720" cy="1690560"/>
          </a:xfrm>
        </p:grpSpPr>
        <p:sp>
          <p:nvSpPr>
            <p:cNvPr id="313" name="Google Shape;243;p25"/>
            <p:cNvSpPr/>
            <p:nvPr/>
          </p:nvSpPr>
          <p:spPr>
            <a:xfrm rot="4527600">
              <a:off x="221040" y="30888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4" name="Google Shape;244;p25"/>
            <p:cNvSpPr/>
            <p:nvPr/>
          </p:nvSpPr>
          <p:spPr>
            <a:xfrm rot="15563400">
              <a:off x="253440" y="118260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15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196560" y="27360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16" name="pole tekstowe 1"/>
          <p:cNvSpPr/>
          <p:nvPr/>
        </p:nvSpPr>
        <p:spPr>
          <a:xfrm>
            <a:off x="1878120" y="737280"/>
            <a:ext cx="6970680" cy="66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Tryb offline24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317" name="pole tekstowe 2"/>
          <p:cNvSpPr/>
          <p:nvPr/>
        </p:nvSpPr>
        <p:spPr>
          <a:xfrm>
            <a:off x="835920" y="2487600"/>
            <a:ext cx="8376840" cy="338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Jeżeli po wystawieniu faktury, a przed jej przesłaniem do KSeF: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Wystąpi awaria KSeF (ogłoszona w BIP MF) wtedy fakturę przesyła się do KSeF w ciągu 7 dni roboczych od dnia zakończenia awarii,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Wystąpi tzw. całkowita awaria KSeF (ogłoszona w środkach społecznego przekazu), wówczas faktury nie dosyła się do KSeF.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319" name="Google Shape;242;p25"/>
          <p:cNvGrpSpPr/>
          <p:nvPr/>
        </p:nvGrpSpPr>
        <p:grpSpPr>
          <a:xfrm>
            <a:off x="142920" y="230760"/>
            <a:ext cx="1035720" cy="1690560"/>
            <a:chOff x="142920" y="230760"/>
            <a:chExt cx="1035720" cy="1690560"/>
          </a:xfrm>
        </p:grpSpPr>
        <p:sp>
          <p:nvSpPr>
            <p:cNvPr id="320" name="Google Shape;243;p25"/>
            <p:cNvSpPr/>
            <p:nvPr/>
          </p:nvSpPr>
          <p:spPr>
            <a:xfrm rot="4527600">
              <a:off x="221040" y="30888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1" name="Google Shape;244;p25"/>
            <p:cNvSpPr/>
            <p:nvPr/>
          </p:nvSpPr>
          <p:spPr>
            <a:xfrm rot="15563400">
              <a:off x="253440" y="118260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22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196560" y="27360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23" name="pole tekstowe 1"/>
          <p:cNvSpPr/>
          <p:nvPr/>
        </p:nvSpPr>
        <p:spPr>
          <a:xfrm>
            <a:off x="1878120" y="737280"/>
            <a:ext cx="6970680" cy="66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Tryb offline24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324" name="pole tekstowe 2"/>
          <p:cNvSpPr/>
          <p:nvPr/>
        </p:nvSpPr>
        <p:spPr>
          <a:xfrm>
            <a:off x="835920" y="2487600"/>
            <a:ext cx="8376840" cy="155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Datą wystawienia faktury w trybie offline24 będzie data wskazana na tej fakturze przez podatnika w polu P_1 struktury logicznej e-faktury.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326" name="Google Shape;242;p25"/>
          <p:cNvGrpSpPr/>
          <p:nvPr/>
        </p:nvGrpSpPr>
        <p:grpSpPr>
          <a:xfrm>
            <a:off x="142920" y="230760"/>
            <a:ext cx="1035720" cy="1690560"/>
            <a:chOff x="142920" y="230760"/>
            <a:chExt cx="1035720" cy="1690560"/>
          </a:xfrm>
        </p:grpSpPr>
        <p:sp>
          <p:nvSpPr>
            <p:cNvPr id="327" name="Google Shape;243;p25"/>
            <p:cNvSpPr/>
            <p:nvPr/>
          </p:nvSpPr>
          <p:spPr>
            <a:xfrm rot="4527600">
              <a:off x="221040" y="30888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8" name="Google Shape;244;p25"/>
            <p:cNvSpPr/>
            <p:nvPr/>
          </p:nvSpPr>
          <p:spPr>
            <a:xfrm rot="15563400">
              <a:off x="253440" y="118260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29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196560" y="27360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30" name="pole tekstowe 1"/>
          <p:cNvSpPr/>
          <p:nvPr/>
        </p:nvSpPr>
        <p:spPr>
          <a:xfrm>
            <a:off x="1878120" y="737280"/>
            <a:ext cx="6970680" cy="66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Tryb offline24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331" name="pole tekstowe 2"/>
          <p:cNvSpPr/>
          <p:nvPr/>
        </p:nvSpPr>
        <p:spPr>
          <a:xfrm>
            <a:off x="865080" y="1943280"/>
            <a:ext cx="8376840" cy="48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Faktura wystawiona w trybie offline24 udostępniona nabywcy w sposób uzgodniony powinna być oznaczona dwoma kodami QR: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Pierwszy kod QR zapewni dostęp do faktury w KSeF oraz weryfikację danych zawartych na fakturze (posiada oznaczenie „OFFLINE”)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Drugi kod QR umożliwi potwierdzenie tożsamości wystawcy przy wystawianiu tej faktury (posiada oznaczenie „CERTYFIKAT”)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l-PL" sz="2400" spc="-1" strike="noStrike">
                <a:solidFill>
                  <a:srgbClr val="ff0000"/>
                </a:solidFill>
                <a:latin typeface="Poppins"/>
                <a:ea typeface="Arial"/>
              </a:rPr>
              <a:t>PAMIĘTAJ</a:t>
            </a:r>
            <a:r>
              <a:rPr b="0" lang="pl-PL" sz="2400" spc="-1" strike="noStrike">
                <a:solidFill>
                  <a:srgbClr val="ff0000"/>
                </a:solidFill>
                <a:latin typeface="Poppins"/>
                <a:ea typeface="Arial"/>
              </a:rPr>
              <a:t>: aby wygenerować drugi kod QR konieczne będzie pobranie certyfikatu KSeF typu 2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241;p25"/>
          <p:cNvSpPr/>
          <p:nvPr/>
        </p:nvSpPr>
        <p:spPr>
          <a:xfrm rot="20979600">
            <a:off x="8387640" y="-305640"/>
            <a:ext cx="2411280" cy="804024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333" name="Google Shape;242;p25"/>
          <p:cNvGrpSpPr/>
          <p:nvPr/>
        </p:nvGrpSpPr>
        <p:grpSpPr>
          <a:xfrm>
            <a:off x="142920" y="230760"/>
            <a:ext cx="1035720" cy="1690560"/>
            <a:chOff x="142920" y="230760"/>
            <a:chExt cx="1035720" cy="1690560"/>
          </a:xfrm>
        </p:grpSpPr>
        <p:sp>
          <p:nvSpPr>
            <p:cNvPr id="334" name="Google Shape;243;p25"/>
            <p:cNvSpPr/>
            <p:nvPr/>
          </p:nvSpPr>
          <p:spPr>
            <a:xfrm rot="4527600">
              <a:off x="221040" y="308880"/>
              <a:ext cx="715680" cy="7156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c83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5" name="Google Shape;244;p25"/>
            <p:cNvSpPr/>
            <p:nvPr/>
          </p:nvSpPr>
          <p:spPr>
            <a:xfrm rot="15563400">
              <a:off x="253440" y="1182600"/>
              <a:ext cx="681480" cy="681480"/>
            </a:xfrm>
            <a:custGeom>
              <a:avLst/>
              <a:gdLst/>
              <a:ahLst/>
              <a:rect l="l" t="t" r="r" b="b"/>
              <a:pathLst>
                <a:path w="14400530" h="14399261">
                  <a:moveTo>
                    <a:pt x="7199630" y="0"/>
                  </a:moveTo>
                  <a:cubicBezTo>
                    <a:pt x="3223260" y="0"/>
                    <a:pt x="0" y="3223260"/>
                    <a:pt x="0" y="7199630"/>
                  </a:cubicBezTo>
                  <a:cubicBezTo>
                    <a:pt x="0" y="11176001"/>
                    <a:pt x="3223260" y="14399261"/>
                    <a:pt x="7199630" y="14399261"/>
                  </a:cubicBezTo>
                  <a:lnTo>
                    <a:pt x="14399261" y="14399261"/>
                  </a:lnTo>
                  <a:lnTo>
                    <a:pt x="14399261" y="7199630"/>
                  </a:lnTo>
                  <a:cubicBezTo>
                    <a:pt x="14400530" y="3223260"/>
                    <a:pt x="11176000" y="0"/>
                    <a:pt x="7199630" y="0"/>
                  </a:cubicBezTo>
                  <a:close/>
                </a:path>
              </a:pathLst>
            </a:custGeom>
            <a:solidFill>
              <a:srgbClr val="f7cc1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36" name="Google Shape;245;p25" descr=""/>
            <p:cNvPicPr/>
            <p:nvPr/>
          </p:nvPicPr>
          <p:blipFill>
            <a:blip r:embed="rId1"/>
            <a:srcRect l="0" t="0" r="73818" b="0"/>
            <a:stretch/>
          </p:blipFill>
          <p:spPr>
            <a:xfrm>
              <a:off x="196560" y="273600"/>
              <a:ext cx="982080" cy="1647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37" name="pole tekstowe 1"/>
          <p:cNvSpPr/>
          <p:nvPr/>
        </p:nvSpPr>
        <p:spPr>
          <a:xfrm>
            <a:off x="1878120" y="737280"/>
            <a:ext cx="6970680" cy="66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800" spc="-1" strike="noStrike">
                <a:solidFill>
                  <a:srgbClr val="000000"/>
                </a:solidFill>
                <a:latin typeface="Poppins"/>
                <a:ea typeface="Arial"/>
              </a:rPr>
              <a:t>Tryb offline24</a:t>
            </a:r>
            <a:endParaRPr b="0" lang="pl-PL" sz="3800" spc="-1" strike="noStrike">
              <a:latin typeface="Arial"/>
            </a:endParaRPr>
          </a:p>
        </p:txBody>
      </p:sp>
      <p:sp>
        <p:nvSpPr>
          <p:cNvPr id="338" name="pole tekstowe 2"/>
          <p:cNvSpPr/>
          <p:nvPr/>
        </p:nvSpPr>
        <p:spPr>
          <a:xfrm>
            <a:off x="835920" y="2487600"/>
            <a:ext cx="6587280" cy="22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2400" spc="-1" strike="noStrike">
                <a:solidFill>
                  <a:srgbClr val="ff0000"/>
                </a:solidFill>
                <a:latin typeface="Poppins"/>
                <a:ea typeface="Arial"/>
              </a:rPr>
              <a:t>PAMIĘTAJ</a:t>
            </a:r>
            <a:r>
              <a:rPr b="0" lang="pl-PL" sz="2400" spc="-1" strike="noStrike">
                <a:solidFill>
                  <a:srgbClr val="ff0000"/>
                </a:solidFill>
                <a:latin typeface="Poppins"/>
                <a:ea typeface="Arial"/>
              </a:rPr>
              <a:t>: faktura wystawiona poza KSeF i nie przesłana do KSeF wbrew obowiązkowi nie stanowi faktury w rozumieniu ustawy o VAT i nie ma mocy prawnej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61;p41" descr=""/>
          <p:cNvPicPr/>
          <p:nvPr/>
        </p:nvPicPr>
        <p:blipFill>
          <a:blip r:embed="rId1"/>
          <a:stretch/>
        </p:blipFill>
        <p:spPr>
          <a:xfrm flipH="1">
            <a:off x="163800" y="3893400"/>
            <a:ext cx="5452560" cy="3087360"/>
          </a:xfrm>
          <a:prstGeom prst="rect">
            <a:avLst/>
          </a:prstGeom>
          <a:ln w="0">
            <a:noFill/>
          </a:ln>
        </p:spPr>
      </p:pic>
      <p:sp>
        <p:nvSpPr>
          <p:cNvPr id="340" name="pole tekstowe 1"/>
          <p:cNvSpPr/>
          <p:nvPr/>
        </p:nvSpPr>
        <p:spPr>
          <a:xfrm>
            <a:off x="904680" y="707760"/>
            <a:ext cx="7609680" cy="54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000" spc="-1" strike="noStrike">
                <a:solidFill>
                  <a:srgbClr val="000000"/>
                </a:solidFill>
                <a:latin typeface="Poppins"/>
                <a:ea typeface="Arial"/>
              </a:rPr>
              <a:t>Podsumujmy</a:t>
            </a:r>
            <a:endParaRPr b="0" lang="pl-PL" sz="3000" spc="-1" strike="noStrike">
              <a:latin typeface="Arial"/>
            </a:endParaRPr>
          </a:p>
        </p:txBody>
      </p:sp>
      <p:sp>
        <p:nvSpPr>
          <p:cNvPr id="341" name="pole tekstowe 2"/>
          <p:cNvSpPr/>
          <p:nvPr/>
        </p:nvSpPr>
        <p:spPr>
          <a:xfrm>
            <a:off x="3372480" y="1455120"/>
            <a:ext cx="7505640" cy="338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 systemie KSeF: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Wystawiasz fakturę VAT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Wysyłasz ją do nabywcy i do KSeF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Pobierasz fakturę zakupu z KSeF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Weryfikujesz czy dane są poprawne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Wysyłasz faktury do księgowej lub ją upoważniasz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61;p41" descr=""/>
          <p:cNvPicPr/>
          <p:nvPr/>
        </p:nvPicPr>
        <p:blipFill>
          <a:blip r:embed="rId1"/>
          <a:stretch/>
        </p:blipFill>
        <p:spPr>
          <a:xfrm flipH="1">
            <a:off x="163800" y="4699800"/>
            <a:ext cx="4054320" cy="2280960"/>
          </a:xfrm>
          <a:prstGeom prst="rect">
            <a:avLst/>
          </a:prstGeom>
          <a:ln w="0">
            <a:noFill/>
          </a:ln>
        </p:spPr>
      </p:pic>
      <p:sp>
        <p:nvSpPr>
          <p:cNvPr id="343" name="pole tekstowe 1"/>
          <p:cNvSpPr/>
          <p:nvPr/>
        </p:nvSpPr>
        <p:spPr>
          <a:xfrm>
            <a:off x="904680" y="707760"/>
            <a:ext cx="7609680" cy="54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000" spc="-1" strike="noStrike">
                <a:solidFill>
                  <a:srgbClr val="000000"/>
                </a:solidFill>
                <a:latin typeface="Poppins"/>
                <a:ea typeface="Arial"/>
              </a:rPr>
              <a:t>Podsumujmy</a:t>
            </a:r>
            <a:endParaRPr b="0" lang="pl-PL" sz="3000" spc="-1" strike="noStrike">
              <a:latin typeface="Arial"/>
            </a:endParaRPr>
          </a:p>
        </p:txBody>
      </p:sp>
      <p:sp>
        <p:nvSpPr>
          <p:cNvPr id="344" name="pole tekstowe 2"/>
          <p:cNvSpPr/>
          <p:nvPr/>
        </p:nvSpPr>
        <p:spPr>
          <a:xfrm>
            <a:off x="3372480" y="1455120"/>
            <a:ext cx="6217560" cy="521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Uzyskasz dostęp do informacji: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Data i czas wystawienia faktury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Numer KSeF faktury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Data i czas przydzielenia numeru KSeF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Data i czas odrzucenia e-faktury jeśli nie była zgodna ze wzorem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Braku możliwości wystawienia e-faktury (niedostępność systemu)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pl-PL" sz="2400" spc="-1" strike="noStrike">
                <a:solidFill>
                  <a:srgbClr val="ff0000"/>
                </a:solidFill>
                <a:latin typeface="Poppins"/>
                <a:ea typeface="Arial"/>
              </a:rPr>
              <a:t>PAMIĘTAJ</a:t>
            </a:r>
            <a:r>
              <a:rPr b="0" lang="pl-PL" sz="2400" spc="-1" strike="noStrike">
                <a:solidFill>
                  <a:srgbClr val="ff0000"/>
                </a:solidFill>
                <a:latin typeface="Poppins"/>
                <a:ea typeface="Arial"/>
              </a:rPr>
              <a:t>: Dostęp stale posiadają organy podatkowe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61;p41" descr=""/>
          <p:cNvPicPr/>
          <p:nvPr/>
        </p:nvPicPr>
        <p:blipFill>
          <a:blip r:embed="rId1"/>
          <a:stretch/>
        </p:blipFill>
        <p:spPr>
          <a:xfrm flipH="1">
            <a:off x="163800" y="4699800"/>
            <a:ext cx="4054320" cy="2280960"/>
          </a:xfrm>
          <a:prstGeom prst="rect">
            <a:avLst/>
          </a:prstGeom>
          <a:ln w="0">
            <a:noFill/>
          </a:ln>
        </p:spPr>
      </p:pic>
      <p:sp>
        <p:nvSpPr>
          <p:cNvPr id="346" name="pole tekstowe 1"/>
          <p:cNvSpPr/>
          <p:nvPr/>
        </p:nvSpPr>
        <p:spPr>
          <a:xfrm>
            <a:off x="904680" y="707760"/>
            <a:ext cx="7609680" cy="54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000" spc="-1" strike="noStrike">
                <a:solidFill>
                  <a:srgbClr val="000000"/>
                </a:solidFill>
                <a:latin typeface="Poppins"/>
                <a:ea typeface="Arial"/>
              </a:rPr>
              <a:t>Podsumujmy</a:t>
            </a:r>
            <a:endParaRPr b="0" lang="pl-PL" sz="3000" spc="-1" strike="noStrike">
              <a:latin typeface="Arial"/>
            </a:endParaRPr>
          </a:p>
        </p:txBody>
      </p:sp>
      <p:sp>
        <p:nvSpPr>
          <p:cNvPr id="347" name="pole tekstowe 2"/>
          <p:cNvSpPr/>
          <p:nvPr/>
        </p:nvSpPr>
        <p:spPr>
          <a:xfrm>
            <a:off x="3372480" y="1455120"/>
            <a:ext cx="6217560" cy="374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Wystawisz i pobierzesz w KSeF: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Faktury sprzedaży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Faktury zakupu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Faktury zaliczkowe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Faktury w walucie polskiej i obcej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Faktury korygujące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Faktury VAT Marża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61;p41" descr=""/>
          <p:cNvPicPr/>
          <p:nvPr/>
        </p:nvPicPr>
        <p:blipFill>
          <a:blip r:embed="rId1"/>
          <a:stretch/>
        </p:blipFill>
        <p:spPr>
          <a:xfrm flipH="1">
            <a:off x="163800" y="4699800"/>
            <a:ext cx="4054320" cy="2280960"/>
          </a:xfrm>
          <a:prstGeom prst="rect">
            <a:avLst/>
          </a:prstGeom>
          <a:ln w="0">
            <a:noFill/>
          </a:ln>
        </p:spPr>
      </p:pic>
      <p:sp>
        <p:nvSpPr>
          <p:cNvPr id="349" name="pole tekstowe 1"/>
          <p:cNvSpPr/>
          <p:nvPr/>
        </p:nvSpPr>
        <p:spPr>
          <a:xfrm>
            <a:off x="904680" y="707760"/>
            <a:ext cx="7609680" cy="54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000" spc="-1" strike="noStrike">
                <a:solidFill>
                  <a:srgbClr val="000000"/>
                </a:solidFill>
                <a:latin typeface="Poppins"/>
                <a:ea typeface="Arial"/>
              </a:rPr>
              <a:t>Podsumujmy</a:t>
            </a:r>
            <a:endParaRPr b="0" lang="pl-PL" sz="3000" spc="-1" strike="noStrike">
              <a:latin typeface="Arial"/>
            </a:endParaRPr>
          </a:p>
        </p:txBody>
      </p:sp>
      <p:sp>
        <p:nvSpPr>
          <p:cNvPr id="350" name="pole tekstowe 2"/>
          <p:cNvSpPr/>
          <p:nvPr/>
        </p:nvSpPr>
        <p:spPr>
          <a:xfrm>
            <a:off x="3372480" y="1455120"/>
            <a:ext cx="6217560" cy="447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W KSeF nie znajdziesz: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Faktur wewnętrznych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Biletów autostradowych, lotniczych, kolejowych i promowych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Faktur od osób fizycznych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Faktur pro-forma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Not korygujących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Duplikatów faktur wystawionych przed wejściem w życie KSeF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ole tekstowe 1"/>
          <p:cNvSpPr/>
          <p:nvPr/>
        </p:nvSpPr>
        <p:spPr>
          <a:xfrm>
            <a:off x="904680" y="707760"/>
            <a:ext cx="7609680" cy="100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l-PL" sz="3000" spc="-1" strike="noStrike">
                <a:solidFill>
                  <a:srgbClr val="000000"/>
                </a:solidFill>
                <a:latin typeface="Poppins"/>
                <a:ea typeface="Arial"/>
              </a:rPr>
              <a:t>Numer KSeF jest generowany automatycznie i obejmuje 32 znaki</a:t>
            </a:r>
            <a:endParaRPr b="0" lang="pl-PL" sz="3000" spc="-1" strike="noStrike">
              <a:latin typeface="Arial"/>
            </a:endParaRPr>
          </a:p>
        </p:txBody>
      </p:sp>
      <p:sp>
        <p:nvSpPr>
          <p:cNvPr id="352" name="pole tekstowe 2"/>
          <p:cNvSpPr/>
          <p:nvPr/>
        </p:nvSpPr>
        <p:spPr>
          <a:xfrm>
            <a:off x="2379240" y="1927080"/>
            <a:ext cx="7200720" cy="484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pl-PL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9999999999-RRRRMMDD-FFFFFF-FFFFFF-FF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NIP sprzedawcy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Data wystawienia faktury w formacie Rok-Miesiąc-Dzień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Część techniczna składająca się z 6 znaków każda, które generowane są automatycznie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Poppins"/>
                <a:ea typeface="Arial"/>
              </a:rPr>
              <a:t>Suma kontrolna – wartość wyliczana automatycznie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</p:txBody>
      </p:sp>
      <p:pic>
        <p:nvPicPr>
          <p:cNvPr id="353" name="Google Shape;336;p36" descr=""/>
          <p:cNvPicPr/>
          <p:nvPr/>
        </p:nvPicPr>
        <p:blipFill>
          <a:blip r:embed="rId1"/>
          <a:stretch/>
        </p:blipFill>
        <p:spPr>
          <a:xfrm>
            <a:off x="388440" y="3992040"/>
            <a:ext cx="2157840" cy="2762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c83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4" name="Google Shape;308;p32"/>
          <p:cNvGrpSpPr/>
          <p:nvPr/>
        </p:nvGrpSpPr>
        <p:grpSpPr>
          <a:xfrm>
            <a:off x="1044720" y="468360"/>
            <a:ext cx="6554520" cy="5777640"/>
            <a:chOff x="1044720" y="468360"/>
            <a:chExt cx="6554520" cy="5777640"/>
          </a:xfrm>
        </p:grpSpPr>
        <p:sp>
          <p:nvSpPr>
            <p:cNvPr id="355" name="Google Shape;309;p32"/>
            <p:cNvSpPr/>
            <p:nvPr/>
          </p:nvSpPr>
          <p:spPr>
            <a:xfrm rot="21027000">
              <a:off x="1195920" y="970560"/>
              <a:ext cx="6251760" cy="2347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r>
                <a:rPr b="1" lang="pl-PL" sz="5140" spc="-1" strike="noStrike">
                  <a:solidFill>
                    <a:srgbClr val="fbfbf5"/>
                  </a:solidFill>
                  <a:latin typeface="Poppins"/>
                  <a:ea typeface="Poppins"/>
                </a:rPr>
                <a:t>ZAPRASZAMY </a:t>
              </a:r>
              <a:endParaRPr b="0" lang="pl-PL" sz="5140" spc="-1" strike="noStrike">
                <a:latin typeface="Arial"/>
              </a:endParaRPr>
            </a:p>
            <a:p>
              <a:pPr>
                <a:lnSpc>
                  <a:spcPct val="100000"/>
                </a:lnSpc>
                <a:tabLst>
                  <a:tab algn="l" pos="0"/>
                </a:tabLst>
              </a:pPr>
              <a:r>
                <a:rPr b="1" lang="pl-PL" sz="5140" spc="-1" strike="noStrike">
                  <a:solidFill>
                    <a:srgbClr val="fbfbf5"/>
                  </a:solidFill>
                  <a:latin typeface="Poppins"/>
                  <a:ea typeface="Poppins"/>
                </a:rPr>
                <a:t>DO KONTAKTU!</a:t>
              </a:r>
              <a:endParaRPr b="0" lang="pl-PL" sz="5140" spc="-1" strike="noStrike">
                <a:latin typeface="Arial"/>
              </a:endParaRPr>
            </a:p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l-PL" sz="5140" spc="-1" strike="noStrike">
                <a:latin typeface="Arial"/>
              </a:endParaRPr>
            </a:p>
          </p:txBody>
        </p:sp>
        <p:sp>
          <p:nvSpPr>
            <p:cNvPr id="356" name="Google Shape;310;p32"/>
            <p:cNvSpPr/>
            <p:nvPr/>
          </p:nvSpPr>
          <p:spPr>
            <a:xfrm rot="21027000">
              <a:off x="1357200" y="2682720"/>
              <a:ext cx="5371560" cy="478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30000"/>
                </a:lnSpc>
                <a:tabLst>
                  <a:tab algn="l" pos="0"/>
                </a:tabLst>
              </a:pPr>
              <a:r>
                <a:rPr b="0" lang="pl-PL" sz="2420" spc="-1" strike="noStrike">
                  <a:solidFill>
                    <a:srgbClr val="fbfbf5"/>
                  </a:solidFill>
                  <a:latin typeface="League Spartan"/>
                  <a:ea typeface="League Spartan"/>
                </a:rPr>
                <a:t>CENTRUM OPUS</a:t>
              </a:r>
              <a:endParaRPr b="0" lang="pl-PL" sz="2420" spc="-1" strike="noStrike">
                <a:latin typeface="Arial"/>
              </a:endParaRPr>
            </a:p>
          </p:txBody>
        </p:sp>
        <p:sp>
          <p:nvSpPr>
            <p:cNvPr id="357" name="Google Shape;311;p32"/>
            <p:cNvSpPr/>
            <p:nvPr/>
          </p:nvSpPr>
          <p:spPr>
            <a:xfrm rot="21027000">
              <a:off x="1601640" y="3863520"/>
              <a:ext cx="4759560" cy="43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42000"/>
                </a:lnSpc>
                <a:tabLst>
                  <a:tab algn="l" pos="0"/>
                </a:tabLst>
              </a:pPr>
              <a:r>
                <a:rPr b="1" lang="pl-PL" sz="2000" spc="-1" strike="noStrike">
                  <a:solidFill>
                    <a:srgbClr val="fbfbf5"/>
                  </a:solidFill>
                  <a:latin typeface="Poppins"/>
                  <a:ea typeface="Poppins"/>
                </a:rPr>
                <a:t>90-135 Łódź</a:t>
              </a:r>
              <a:endParaRPr b="0" lang="pl-PL" sz="2000" spc="-1" strike="noStrike">
                <a:latin typeface="Arial"/>
              </a:endParaRPr>
            </a:p>
          </p:txBody>
        </p:sp>
        <p:sp>
          <p:nvSpPr>
            <p:cNvPr id="358" name="Google Shape;312;p32"/>
            <p:cNvSpPr/>
            <p:nvPr/>
          </p:nvSpPr>
          <p:spPr>
            <a:xfrm rot="21027000">
              <a:off x="1734480" y="4655160"/>
              <a:ext cx="4759560" cy="43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29000"/>
                </a:lnSpc>
                <a:tabLst>
                  <a:tab algn="l" pos="0"/>
                </a:tabLst>
              </a:pPr>
              <a:r>
                <a:rPr b="1" lang="pl-PL" sz="2200" spc="-1" strike="noStrike">
                  <a:solidFill>
                    <a:srgbClr val="fbfbf5"/>
                  </a:solidFill>
                  <a:latin typeface="Poppins"/>
                  <a:ea typeface="Poppins"/>
                </a:rPr>
                <a:t>tel. 509 899 449 </a:t>
              </a:r>
              <a:endParaRPr b="0" lang="pl-PL" sz="2200" spc="-1" strike="noStrike">
                <a:latin typeface="Arial"/>
              </a:endParaRPr>
            </a:p>
          </p:txBody>
        </p:sp>
        <p:sp>
          <p:nvSpPr>
            <p:cNvPr id="359" name="Google Shape;313;p32"/>
            <p:cNvSpPr/>
            <p:nvPr/>
          </p:nvSpPr>
          <p:spPr>
            <a:xfrm rot="21027000">
              <a:off x="1863720" y="5423400"/>
              <a:ext cx="4759560" cy="43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29000"/>
                </a:lnSpc>
                <a:tabLst>
                  <a:tab algn="l" pos="0"/>
                </a:tabLst>
              </a:pPr>
              <a:r>
                <a:rPr b="1" lang="pl-PL" sz="2200" spc="-1" strike="noStrike">
                  <a:solidFill>
                    <a:srgbClr val="fbfbf5"/>
                  </a:solidFill>
                  <a:latin typeface="Poppins"/>
                  <a:ea typeface="Poppins"/>
                </a:rPr>
                <a:t>www.opus.org.pl</a:t>
              </a:r>
              <a:endParaRPr b="0" lang="pl-PL" sz="2200" spc="-1" strike="noStrike">
                <a:latin typeface="Arial"/>
              </a:endParaRPr>
            </a:p>
          </p:txBody>
        </p:sp>
        <p:sp>
          <p:nvSpPr>
            <p:cNvPr id="360" name="Google Shape;314;p32"/>
            <p:cNvSpPr/>
            <p:nvPr/>
          </p:nvSpPr>
          <p:spPr>
            <a:xfrm rot="21027000">
              <a:off x="1516680" y="3511440"/>
              <a:ext cx="5371560" cy="380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20000"/>
                </a:lnSpc>
                <a:tabLst>
                  <a:tab algn="l" pos="0"/>
                </a:tabLst>
              </a:pPr>
              <a:r>
                <a:rPr b="1" lang="pl-PL" sz="2090" spc="-1" strike="noStrike">
                  <a:solidFill>
                    <a:srgbClr val="fbfbf5"/>
                  </a:solidFill>
                  <a:latin typeface="Poppins"/>
                  <a:ea typeface="Poppins"/>
                </a:rPr>
                <a:t>ul. Narutowicza 8/10</a:t>
              </a:r>
              <a:endParaRPr b="0" lang="pl-PL" sz="2090" spc="-1" strike="noStrike">
                <a:latin typeface="Arial"/>
              </a:endParaRPr>
            </a:p>
          </p:txBody>
        </p:sp>
        <p:sp>
          <p:nvSpPr>
            <p:cNvPr id="361" name="Google Shape;315;p32"/>
            <p:cNvSpPr/>
            <p:nvPr/>
          </p:nvSpPr>
          <p:spPr>
            <a:xfrm rot="21027000">
              <a:off x="1779840" y="5073480"/>
              <a:ext cx="5371560" cy="380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>
                <a:lnSpc>
                  <a:spcPct val="120000"/>
                </a:lnSpc>
                <a:tabLst>
                  <a:tab algn="l" pos="0"/>
                </a:tabLst>
              </a:pPr>
              <a:r>
                <a:rPr b="1" lang="pl-PL" sz="2090" spc="-1" strike="noStrike">
                  <a:solidFill>
                    <a:srgbClr val="fbfbf5"/>
                  </a:solidFill>
                  <a:latin typeface="Poppins"/>
                  <a:ea typeface="Poppins"/>
                </a:rPr>
                <a:t>opus@opus.org.pl</a:t>
              </a:r>
              <a:endParaRPr b="0" lang="pl-PL" sz="2090" spc="-1" strike="noStrike">
                <a:latin typeface="Arial"/>
              </a:endParaRPr>
            </a:p>
          </p:txBody>
        </p:sp>
      </p:grpSp>
      <p:sp>
        <p:nvSpPr>
          <p:cNvPr id="362" name="Google Shape;316;p32"/>
          <p:cNvSpPr/>
          <p:nvPr/>
        </p:nvSpPr>
        <p:spPr>
          <a:xfrm rot="21004800">
            <a:off x="-1492200" y="-435240"/>
            <a:ext cx="2621160" cy="8273160"/>
          </a:xfrm>
          <a:prstGeom prst="rect">
            <a:avLst/>
          </a:prstGeom>
          <a:solidFill>
            <a:srgbClr val="fbfb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bfb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147;p18" descr=""/>
          <p:cNvPicPr/>
          <p:nvPr/>
        </p:nvPicPr>
        <p:blipFill>
          <a:blip r:embed="rId1"/>
          <a:srcRect l="4591" t="5786" r="0" b="4837"/>
          <a:stretch/>
        </p:blipFill>
        <p:spPr>
          <a:xfrm rot="20817600">
            <a:off x="1119960" y="-1913040"/>
            <a:ext cx="7813080" cy="10978560"/>
          </a:xfrm>
          <a:prstGeom prst="rect">
            <a:avLst/>
          </a:prstGeom>
          <a:ln w="0">
            <a:noFill/>
          </a:ln>
        </p:spPr>
      </p:pic>
      <p:sp>
        <p:nvSpPr>
          <p:cNvPr id="364" name="Google Shape;148;p18"/>
          <p:cNvSpPr/>
          <p:nvPr/>
        </p:nvSpPr>
        <p:spPr>
          <a:xfrm rot="20979600">
            <a:off x="8399520" y="-318240"/>
            <a:ext cx="2876760" cy="775368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365" name="Google Shape;149;p18"/>
          <p:cNvGrpSpPr/>
          <p:nvPr/>
        </p:nvGrpSpPr>
        <p:grpSpPr>
          <a:xfrm>
            <a:off x="1836720" y="2431080"/>
            <a:ext cx="6080040" cy="2497680"/>
            <a:chOff x="1836720" y="2431080"/>
            <a:chExt cx="6080040" cy="2497680"/>
          </a:xfrm>
        </p:grpSpPr>
        <p:sp>
          <p:nvSpPr>
            <p:cNvPr id="366" name="Google Shape;150;p18"/>
            <p:cNvSpPr/>
            <p:nvPr/>
          </p:nvSpPr>
          <p:spPr>
            <a:xfrm>
              <a:off x="1836720" y="2431080"/>
              <a:ext cx="6080040" cy="2497680"/>
            </a:xfrm>
            <a:prstGeom prst="rect">
              <a:avLst/>
            </a:prstGeom>
            <a:solidFill>
              <a:srgbClr val="01949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7" name="Google Shape;151;p18"/>
            <p:cNvSpPr/>
            <p:nvPr/>
          </p:nvSpPr>
          <p:spPr>
            <a:xfrm>
              <a:off x="2463840" y="2869920"/>
              <a:ext cx="4825440" cy="448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 algn="ctr">
                <a:lnSpc>
                  <a:spcPct val="130000"/>
                </a:lnSpc>
                <a:tabLst>
                  <a:tab algn="l" pos="0"/>
                </a:tabLst>
              </a:pPr>
              <a:r>
                <a:rPr b="1" lang="pl-PL" sz="2270" spc="-1" strike="noStrike">
                  <a:solidFill>
                    <a:srgbClr val="fbfbf5"/>
                  </a:solidFill>
                  <a:latin typeface="Poppins"/>
                  <a:ea typeface="Poppins"/>
                </a:rPr>
                <a:t>Dziękujemy za uwagę</a:t>
              </a:r>
              <a:endParaRPr b="0" lang="pl-PL" sz="2270" spc="-1" strike="noStrike">
                <a:latin typeface="Arial"/>
              </a:endParaRPr>
            </a:p>
          </p:txBody>
        </p:sp>
      </p:grpSp>
      <p:sp>
        <p:nvSpPr>
          <p:cNvPr id="368" name="Google Shape;152;p18"/>
          <p:cNvSpPr/>
          <p:nvPr/>
        </p:nvSpPr>
        <p:spPr>
          <a:xfrm>
            <a:off x="8523000" y="5275440"/>
            <a:ext cx="830880" cy="834480"/>
          </a:xfrm>
          <a:custGeom>
            <a:avLst/>
            <a:gdLst/>
            <a:ah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01949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9" name="Google Shape;153;p18"/>
          <p:cNvSpPr/>
          <p:nvPr/>
        </p:nvSpPr>
        <p:spPr>
          <a:xfrm rot="20979600">
            <a:off x="-1178280" y="-68760"/>
            <a:ext cx="2472840" cy="7805520"/>
          </a:xfrm>
          <a:prstGeom prst="rect">
            <a:avLst/>
          </a:prstGeom>
          <a:solidFill>
            <a:srgbClr val="fc8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0" name="Google Shape;154;p18"/>
          <p:cNvSpPr/>
          <p:nvPr/>
        </p:nvSpPr>
        <p:spPr>
          <a:xfrm rot="16950000">
            <a:off x="295920" y="924840"/>
            <a:ext cx="346320" cy="1293840"/>
          </a:xfrm>
          <a:prstGeom prst="rect">
            <a:avLst/>
          </a:prstGeom>
          <a:solidFill>
            <a:srgbClr val="01949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</TotalTime>
  <Application>LibreOffice/7.2.4.1$Windows_X86_64 LibreOffice_project/27d75539669ac387bb498e35313b970b7fe9c4f9</Application>
  <AppVersion>15.0000</AppVersion>
  <Words>1598</Words>
  <Paragraphs>210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brobak</dc:creator>
  <dc:description/>
  <dc:language>pl-PL</dc:language>
  <cp:lastModifiedBy>Wioletta Gawronska</cp:lastModifiedBy>
  <dcterms:modified xsi:type="dcterms:W3CDTF">2026-02-20T09:32:36Z</dcterms:modified>
  <cp:revision>28</cp:revision>
  <dc:subject/>
  <dc:title>Prezentacja programu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41</vt:i4>
  </property>
  <property fmtid="{D5CDD505-2E9C-101B-9397-08002B2CF9AE}" pid="3" name="PresentationFormat">
    <vt:lpwstr>Niestandardowy</vt:lpwstr>
  </property>
  <property fmtid="{D5CDD505-2E9C-101B-9397-08002B2CF9AE}" pid="4" name="Slides">
    <vt:i4>45</vt:i4>
  </property>
</Properties>
</file>